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AC9E-40CD-4550-A2B3-78895F38F135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D4F3-B68C-4249-9956-6A980E854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30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8AC9E-40CD-4550-A2B3-78895F38F135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BD4F3-B68C-4249-9956-6A980E854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07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5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Role of Psychosocial Interventions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Recommended Psychosocial Interventions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5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Randomized Controlled Trials (RCTs)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Importance of Naturalistic and Cohort Studies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7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Stepwise Approach to Maintenance Pharmacological Treatment of Bipolar Disorder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4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2800" smtClean="0"/>
              <a:t>Review General Principles &amp; Assess Medication Status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0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2800" smtClean="0"/>
              <a:t>Review General Principles &amp; Assess Medication Status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Initiate or Optimize Therapy and Check Adherence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59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Evidence for Combined Atypical Antipsychotic + Lithium/Divalproex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5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3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 in 2018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1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Asenapine in Maintenance: Time to a Mood Episode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8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Asenapine in Maintenance: </a:t>
            </a:r>
            <a:br>
              <a:rPr lang="en-US" smtClean="0">
                <a:solidFill>
                  <a:srgbClr val="FFFFFF"/>
                </a:solidFill>
              </a:rPr>
            </a:br>
            <a:r>
              <a:rPr lang="en-CA" smtClean="0"/>
              <a:t>Time to Recurrence of a Manic or Depressive Episode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24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Monthly Aripiprazole </a:t>
            </a:r>
            <a:r>
              <a:rPr lang="en-US" altLang="en-US" smtClean="0"/>
              <a:t>for Maintenance</a:t>
            </a:r>
            <a:endParaRPr lang="en-CA" strike="sngStrik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3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Monthly Aripiprazole </a:t>
            </a:r>
            <a:r>
              <a:rPr lang="en-US" altLang="en-US" smtClean="0"/>
              <a:t>for Maintenance</a:t>
            </a:r>
            <a:endParaRPr lang="en-CA" strike="sngStrik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72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Why is Valproate Recommended as a 1st Line Maintenance Treatment for BD I?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80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Reconciling Conflicting Evidence for Valproate in Maintenance Treatment for BD I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9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2800" smtClean="0"/>
              <a:t>Add-on or Switch Therapy (Alternate 1</a:t>
            </a:r>
            <a:r>
              <a:rPr lang="en-CA" sz="2800" baseline="30000" smtClean="0"/>
              <a:t>st</a:t>
            </a:r>
            <a:r>
              <a:rPr lang="en-CA" sz="2800" smtClean="0"/>
              <a:t>-Line Agents)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28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Add-on or Switch Therapy (2</a:t>
            </a:r>
            <a:r>
              <a:rPr lang="en-CA" baseline="30000" smtClean="0"/>
              <a:t>nd</a:t>
            </a:r>
            <a:r>
              <a:rPr lang="en-CA" smtClean="0"/>
              <a:t>-Line Agents)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80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Lurasidone Adjunctive to Li or VPA for Maintenance</a:t>
            </a:r>
            <a:endParaRPr lang="en-US" altLang="en-US" sz="2800" strike="sngStrik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Maintenance Therapy for Bipolar: Content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92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Lurasidone Adjunctive to Li or VPA for Maintenance</a:t>
            </a:r>
            <a:endParaRPr lang="en-US" altLang="en-US" sz="2800" strike="sngStrik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0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Lurasidone Adjunctive to Li or VPA for Maintenance</a:t>
            </a:r>
            <a:endParaRPr lang="en-US" altLang="en-US" sz="2800" strike="sngStrik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55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Add-on or Switch Therapy (3</a:t>
            </a:r>
            <a:r>
              <a:rPr lang="en-CA" baseline="30000" smtClean="0"/>
              <a:t>rd</a:t>
            </a:r>
            <a:r>
              <a:rPr lang="en-CA" smtClean="0"/>
              <a:t>-Line Agents)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33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Maintenance Treatment</a:t>
            </a:r>
            <a:br>
              <a:rPr lang="en-US" smtClean="0"/>
            </a:br>
            <a:r>
              <a:rPr lang="en-US" smtClean="0"/>
              <a:t>No Specific Recommendation / Not Recommended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0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b="0" smtClean="0">
                <a:solidFill>
                  <a:srgbClr val="D0E47C"/>
                </a:solidFill>
              </a:rPr>
              <a:t>Clinical Features That Help Direct Treatment Choices</a:t>
            </a:r>
            <a:r>
              <a:rPr lang="en-CA" sz="3000" b="0" smtClean="0"/>
              <a:t/>
            </a:r>
            <a:br>
              <a:rPr lang="en-CA" sz="3000" b="0" smtClean="0"/>
            </a:br>
            <a:r>
              <a:rPr lang="en-US" sz="3600" smtClean="0"/>
              <a:t>General Principles</a:t>
            </a:r>
            <a:r>
              <a:rPr lang="en-CA" sz="2800" smtClean="0">
                <a:solidFill>
                  <a:srgbClr val="0070C0"/>
                </a:solidFill>
              </a:rPr>
              <a:t/>
            </a:r>
            <a:br>
              <a:rPr lang="en-CA" sz="2800" smtClean="0">
                <a:solidFill>
                  <a:srgbClr val="0070C0"/>
                </a:solidFill>
              </a:rPr>
            </a:br>
            <a:endParaRPr lang="en-CA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93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b="0" smtClean="0">
                <a:solidFill>
                  <a:srgbClr val="D0E47C"/>
                </a:solidFill>
              </a:rPr>
              <a:t>Clinical Features That Help Direct Treatment Choices</a:t>
            </a:r>
            <a:br>
              <a:rPr lang="en-CA" sz="3000" b="0" smtClean="0">
                <a:solidFill>
                  <a:srgbClr val="D0E47C"/>
                </a:solidFill>
              </a:rPr>
            </a:br>
            <a:r>
              <a:rPr lang="en-US" sz="3600" smtClean="0"/>
              <a:t>Lithium</a:t>
            </a:r>
            <a:r>
              <a:rPr lang="en-CA" sz="2800" smtClean="0">
                <a:solidFill>
                  <a:srgbClr val="0070C0"/>
                </a:solidFill>
              </a:rPr>
              <a:t/>
            </a:r>
            <a:br>
              <a:rPr lang="en-CA" sz="2800" smtClean="0">
                <a:solidFill>
                  <a:srgbClr val="0070C0"/>
                </a:solidFill>
              </a:rPr>
            </a:br>
            <a:endParaRPr lang="en-CA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b="0" smtClean="0">
                <a:solidFill>
                  <a:srgbClr val="D0E47C"/>
                </a:solidFill>
              </a:rPr>
              <a:t>Clinical Features That Help Direct Treatment Choices</a:t>
            </a:r>
            <a:br>
              <a:rPr lang="en-CA" sz="3000" b="0" smtClean="0">
                <a:solidFill>
                  <a:srgbClr val="D0E47C"/>
                </a:solidFill>
              </a:rPr>
            </a:br>
            <a:r>
              <a:rPr lang="en-US" sz="3600" smtClean="0"/>
              <a:t>Lamotrigine and Carbamazepine</a:t>
            </a:r>
            <a:r>
              <a:rPr lang="en-CA" sz="2800" smtClean="0">
                <a:solidFill>
                  <a:srgbClr val="0070C0"/>
                </a:solidFill>
              </a:rPr>
              <a:t/>
            </a:r>
            <a:br>
              <a:rPr lang="en-CA" sz="2800" smtClean="0">
                <a:solidFill>
                  <a:srgbClr val="0070C0"/>
                </a:solidFill>
              </a:rPr>
            </a:br>
            <a:endParaRPr lang="en-CA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29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b="0" smtClean="0">
                <a:solidFill>
                  <a:srgbClr val="D0E47C"/>
                </a:solidFill>
              </a:rPr>
              <a:t>Clinical Features That Help Direct Treatment Choices</a:t>
            </a:r>
            <a:br>
              <a:rPr lang="en-CA" sz="3000" b="0" smtClean="0">
                <a:solidFill>
                  <a:srgbClr val="D0E47C"/>
                </a:solidFill>
              </a:rPr>
            </a:br>
            <a:r>
              <a:rPr lang="en-CA" sz="3600" smtClean="0"/>
              <a:t>Atypical Antipsychotics</a:t>
            </a:r>
            <a:endParaRPr lang="en-CA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44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Management of Treatment Refractory BD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5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4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Importance of Maintenance Therapy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8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Course of Bipolar Disorder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The Burden of Non-Adherence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9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The Challenge of Non-Adherence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8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Risk Factors for Partial or Non-Adherence of Medication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5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Strategies to Promote Adherence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(4:3)</PresentationFormat>
  <Paragraphs>35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Maintenance Therapy for Bipolar: Content</vt:lpstr>
      <vt:lpstr>Importance of Maintenance Therapy</vt:lpstr>
      <vt:lpstr>Course of Bipolar Disorder</vt:lpstr>
      <vt:lpstr>The Burden of Non-Adherence</vt:lpstr>
      <vt:lpstr>The Challenge of Non-Adherence</vt:lpstr>
      <vt:lpstr>Risk Factors for Partial or Non-Adherence of Medication</vt:lpstr>
      <vt:lpstr>Strategies to Promote Adherence</vt:lpstr>
      <vt:lpstr>Role of Psychosocial Interventions</vt:lpstr>
      <vt:lpstr>Recommended Psychosocial Interventions</vt:lpstr>
      <vt:lpstr>Randomized Controlled Trials (RCTs)</vt:lpstr>
      <vt:lpstr>Importance of Naturalistic and Cohort Studies</vt:lpstr>
      <vt:lpstr>Stepwise Approach to Maintenance Pharmacological Treatment of Bipolar Disorder</vt:lpstr>
      <vt:lpstr>Review General Principles &amp; Assess Medication Status</vt:lpstr>
      <vt:lpstr>Review General Principles &amp; Assess Medication Status</vt:lpstr>
      <vt:lpstr>Initiate or Optimize Therapy and Check Adherence</vt:lpstr>
      <vt:lpstr>PowerPoint Presentation</vt:lpstr>
      <vt:lpstr>Evidence for Combined Atypical Antipsychotic + Lithium/Divalproex</vt:lpstr>
      <vt:lpstr>Recommendations in 2018</vt:lpstr>
      <vt:lpstr>Asenapine in Maintenance: Time to a Mood Episode</vt:lpstr>
      <vt:lpstr>Asenapine in Maintenance:  Time to Recurrence of a Manic or Depressive Episode</vt:lpstr>
      <vt:lpstr>Monthly Aripiprazole for Maintenance</vt:lpstr>
      <vt:lpstr>Monthly Aripiprazole for Maintenance</vt:lpstr>
      <vt:lpstr>Why is Valproate Recommended as a 1st Line Maintenance Treatment for BD I?</vt:lpstr>
      <vt:lpstr>Reconciling Conflicting Evidence for Valproate in Maintenance Treatment for BD I</vt:lpstr>
      <vt:lpstr>Add-on or Switch Therapy (Alternate 1st-Line Agents)</vt:lpstr>
      <vt:lpstr>Add-on or Switch Therapy (2nd-Line Agents)</vt:lpstr>
      <vt:lpstr>Lurasidone Adjunctive to Li or VPA for Maintenance</vt:lpstr>
      <vt:lpstr>Lurasidone Adjunctive to Li or VPA for Maintenance</vt:lpstr>
      <vt:lpstr>Lurasidone Adjunctive to Li or VPA for Maintenance</vt:lpstr>
      <vt:lpstr>Add-on or Switch Therapy (3rd-Line Agents)</vt:lpstr>
      <vt:lpstr>Maintenance Treatment No Specific Recommendation / Not Recommended</vt:lpstr>
      <vt:lpstr>Clinical Features That Help Direct Treatment Choices General Principles </vt:lpstr>
      <vt:lpstr>Clinical Features That Help Direct Treatment Choices Lithium </vt:lpstr>
      <vt:lpstr>Clinical Features That Help Direct Treatment Choices Lamotrigine and Carbamazepine </vt:lpstr>
      <vt:lpstr>Clinical Features That Help Direct Treatment Choices Atypical Antipsychotics</vt:lpstr>
      <vt:lpstr>Management of Treatment Refractory BD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Evans</dc:creator>
  <cp:lastModifiedBy>Vanessa Evans</cp:lastModifiedBy>
  <cp:revision>1</cp:revision>
  <dcterms:created xsi:type="dcterms:W3CDTF">2019-07-03T19:38:45Z</dcterms:created>
  <dcterms:modified xsi:type="dcterms:W3CDTF">2019-07-03T19:38:46Z</dcterms:modified>
</cp:coreProperties>
</file>