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32" r:id="rId3"/>
  </p:sldMasterIdLst>
  <p:notesMasterIdLst>
    <p:notesMasterId r:id="rId43"/>
  </p:notesMasterIdLst>
  <p:sldIdLst>
    <p:sldId id="356" r:id="rId4"/>
    <p:sldId id="406" r:id="rId5"/>
    <p:sldId id="358" r:id="rId6"/>
    <p:sldId id="359" r:id="rId7"/>
    <p:sldId id="361" r:id="rId8"/>
    <p:sldId id="362" r:id="rId9"/>
    <p:sldId id="363" r:id="rId10"/>
    <p:sldId id="364" r:id="rId11"/>
    <p:sldId id="365" r:id="rId12"/>
    <p:sldId id="366" r:id="rId13"/>
    <p:sldId id="367" r:id="rId14"/>
    <p:sldId id="368" r:id="rId15"/>
    <p:sldId id="369" r:id="rId16"/>
    <p:sldId id="370" r:id="rId17"/>
    <p:sldId id="371" r:id="rId18"/>
    <p:sldId id="372" r:id="rId19"/>
    <p:sldId id="373" r:id="rId20"/>
    <p:sldId id="374" r:id="rId21"/>
    <p:sldId id="375" r:id="rId22"/>
    <p:sldId id="376" r:id="rId23"/>
    <p:sldId id="377" r:id="rId24"/>
    <p:sldId id="378" r:id="rId25"/>
    <p:sldId id="379" r:id="rId26"/>
    <p:sldId id="380" r:id="rId27"/>
    <p:sldId id="381" r:id="rId28"/>
    <p:sldId id="382" r:id="rId29"/>
    <p:sldId id="383" r:id="rId30"/>
    <p:sldId id="384" r:id="rId31"/>
    <p:sldId id="385" r:id="rId32"/>
    <p:sldId id="402" r:id="rId33"/>
    <p:sldId id="387" r:id="rId34"/>
    <p:sldId id="388" r:id="rId35"/>
    <p:sldId id="389" r:id="rId36"/>
    <p:sldId id="390" r:id="rId37"/>
    <p:sldId id="391" r:id="rId38"/>
    <p:sldId id="392" r:id="rId39"/>
    <p:sldId id="393" r:id="rId40"/>
    <p:sldId id="394" r:id="rId41"/>
    <p:sldId id="395"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7EA9"/>
    <a:srgbClr val="B6D433"/>
    <a:srgbClr val="EAEAEA"/>
    <a:srgbClr val="FF66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95854" autoAdjust="0"/>
  </p:normalViewPr>
  <p:slideViewPr>
    <p:cSldViewPr snapToGrid="0">
      <p:cViewPr varScale="1">
        <p:scale>
          <a:sx n="110" d="100"/>
          <a:sy n="110" d="100"/>
        </p:scale>
        <p:origin x="1692" y="10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49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C1EE4D-B94E-4AED-A7CD-FE80B9345535}" type="datetimeFigureOut">
              <a:rPr lang="en-CA" smtClean="0"/>
              <a:t>2019-04-18</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D26753-7457-4994-A0D2-DC6B3CDB0E6A}" type="slidenum">
              <a:rPr lang="en-CA" smtClean="0"/>
              <a:t>‹#›</a:t>
            </a:fld>
            <a:endParaRPr lang="en-CA"/>
          </a:p>
        </p:txBody>
      </p:sp>
    </p:spTree>
    <p:extLst>
      <p:ext uri="{BB962C8B-B14F-4D97-AF65-F5344CB8AC3E}">
        <p14:creationId xmlns:p14="http://schemas.microsoft.com/office/powerpoint/2010/main" val="562042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3</a:t>
            </a:fld>
            <a:endParaRPr lang="en-CA" dirty="0">
              <a:solidFill>
                <a:prstClr val="black"/>
              </a:solidFill>
            </a:endParaRPr>
          </a:p>
        </p:txBody>
      </p:sp>
    </p:spTree>
    <p:extLst>
      <p:ext uri="{BB962C8B-B14F-4D97-AF65-F5344CB8AC3E}">
        <p14:creationId xmlns:p14="http://schemas.microsoft.com/office/powerpoint/2010/main" val="1663913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References</a:t>
            </a:r>
          </a:p>
          <a:p>
            <a:r>
              <a:rPr lang="en-CA" sz="1200" b="0" i="0" u="none" strike="noStrike" kern="1200" baseline="0" dirty="0">
                <a:solidFill>
                  <a:schemeClr val="tx1"/>
                </a:solidFill>
                <a:latin typeface="+mn-lt"/>
                <a:ea typeface="+mn-ea"/>
                <a:cs typeface="+mn-cs"/>
              </a:rPr>
              <a:t>1. </a:t>
            </a:r>
            <a:r>
              <a:rPr lang="en-CA" sz="1200" b="0" i="0" u="none" strike="noStrike" kern="1200" baseline="0" dirty="0" err="1">
                <a:solidFill>
                  <a:schemeClr val="tx1"/>
                </a:solidFill>
                <a:latin typeface="+mn-lt"/>
                <a:ea typeface="+mn-ea"/>
                <a:cs typeface="+mn-cs"/>
              </a:rPr>
              <a:t>Vieweg</a:t>
            </a:r>
            <a:r>
              <a:rPr lang="en-CA" sz="1200" b="0" i="0" u="none" strike="noStrike" kern="1200" baseline="0" dirty="0">
                <a:solidFill>
                  <a:schemeClr val="tx1"/>
                </a:solidFill>
                <a:latin typeface="+mn-lt"/>
                <a:ea typeface="+mn-ea"/>
                <a:cs typeface="+mn-cs"/>
              </a:rPr>
              <a:t> WV, et al. Citalopram, </a:t>
            </a:r>
            <a:r>
              <a:rPr lang="en-CA" sz="1200" b="0" i="0" u="none" strike="noStrike" kern="1200" baseline="0" dirty="0" err="1">
                <a:solidFill>
                  <a:schemeClr val="tx1"/>
                </a:solidFill>
                <a:latin typeface="+mn-lt"/>
                <a:ea typeface="+mn-ea"/>
                <a:cs typeface="+mn-cs"/>
              </a:rPr>
              <a:t>QTc</a:t>
            </a:r>
            <a:r>
              <a:rPr lang="en-CA" sz="1200" b="0" i="0" u="none" strike="noStrike" kern="1200" baseline="0" dirty="0">
                <a:solidFill>
                  <a:schemeClr val="tx1"/>
                </a:solidFill>
                <a:latin typeface="+mn-lt"/>
                <a:ea typeface="+mn-ea"/>
                <a:cs typeface="+mn-cs"/>
              </a:rPr>
              <a:t> interval prolongation, and torsade de pointes: how should we apply the recent FDA ruling? Am J Med. 2012;125:859-868.</a:t>
            </a:r>
          </a:p>
          <a:p>
            <a:r>
              <a:rPr lang="en-CA" sz="1200" b="0" i="0" u="none" strike="noStrike" kern="1200" baseline="0" dirty="0">
                <a:solidFill>
                  <a:schemeClr val="tx1"/>
                </a:solidFill>
                <a:latin typeface="+mn-lt"/>
                <a:ea typeface="+mn-ea"/>
                <a:cs typeface="+mn-cs"/>
              </a:rPr>
              <a:t>2. </a:t>
            </a:r>
            <a:r>
              <a:rPr lang="en-CA" sz="1200" b="0" i="0" u="none" strike="noStrike" kern="1200" baseline="0" dirty="0" err="1">
                <a:solidFill>
                  <a:schemeClr val="tx1"/>
                </a:solidFill>
                <a:latin typeface="+mn-lt"/>
                <a:ea typeface="+mn-ea"/>
                <a:cs typeface="+mn-cs"/>
              </a:rPr>
              <a:t>Hasnain</a:t>
            </a:r>
            <a:r>
              <a:rPr lang="en-CA" sz="1200" b="0" i="0" u="none" strike="noStrike" kern="1200" baseline="0" dirty="0">
                <a:solidFill>
                  <a:schemeClr val="tx1"/>
                </a:solidFill>
                <a:latin typeface="+mn-lt"/>
                <a:ea typeface="+mn-ea"/>
                <a:cs typeface="+mn-cs"/>
              </a:rPr>
              <a:t> M, </a:t>
            </a:r>
            <a:r>
              <a:rPr lang="en-CA" sz="1200" b="0" i="0" u="none" strike="noStrike" kern="1200" baseline="0" dirty="0" err="1">
                <a:solidFill>
                  <a:schemeClr val="tx1"/>
                </a:solidFill>
                <a:latin typeface="+mn-lt"/>
                <a:ea typeface="+mn-ea"/>
                <a:cs typeface="+mn-cs"/>
              </a:rPr>
              <a:t>Vieweg</a:t>
            </a:r>
            <a:r>
              <a:rPr lang="en-CA" sz="1200" b="0" i="0" u="none" strike="noStrike" kern="1200" baseline="0" dirty="0">
                <a:solidFill>
                  <a:schemeClr val="tx1"/>
                </a:solidFill>
                <a:latin typeface="+mn-lt"/>
                <a:ea typeface="+mn-ea"/>
                <a:cs typeface="+mn-cs"/>
              </a:rPr>
              <a:t> WV. </a:t>
            </a:r>
            <a:r>
              <a:rPr lang="en-CA" sz="1200" b="0" i="0" u="none" strike="noStrike" kern="1200" baseline="0" dirty="0" err="1">
                <a:solidFill>
                  <a:schemeClr val="tx1"/>
                </a:solidFill>
                <a:latin typeface="+mn-lt"/>
                <a:ea typeface="+mn-ea"/>
                <a:cs typeface="+mn-cs"/>
              </a:rPr>
              <a:t>QTc</a:t>
            </a:r>
            <a:r>
              <a:rPr lang="en-CA" sz="1200" b="0" i="0" u="none" strike="noStrike" kern="1200" baseline="0" dirty="0">
                <a:solidFill>
                  <a:schemeClr val="tx1"/>
                </a:solidFill>
                <a:latin typeface="+mn-lt"/>
                <a:ea typeface="+mn-ea"/>
                <a:cs typeface="+mn-cs"/>
              </a:rPr>
              <a:t> interval prolongation and torsade de pointes associated with second-generation antipsychotics and antidepressants: a comprehensive review. CNS Drugs. 2014;28:887-920.</a:t>
            </a:r>
          </a:p>
          <a:p>
            <a:r>
              <a:rPr lang="en-CA" sz="1200" b="0" i="0" u="none" strike="noStrike" kern="1200" baseline="0" dirty="0">
                <a:solidFill>
                  <a:schemeClr val="tx1"/>
                </a:solidFill>
                <a:latin typeface="+mn-lt"/>
                <a:ea typeface="+mn-ea"/>
                <a:cs typeface="+mn-cs"/>
              </a:rPr>
              <a:t>3. </a:t>
            </a:r>
            <a:r>
              <a:rPr lang="en-CA" sz="1200" b="0" i="0" u="none" strike="noStrike" kern="1200" baseline="0" dirty="0" err="1">
                <a:solidFill>
                  <a:schemeClr val="tx1"/>
                </a:solidFill>
                <a:latin typeface="+mn-lt"/>
                <a:ea typeface="+mn-ea"/>
                <a:cs typeface="+mn-cs"/>
              </a:rPr>
              <a:t>Eom</a:t>
            </a:r>
            <a:r>
              <a:rPr lang="en-CA" sz="1200" b="0" i="0" u="none" strike="noStrike" kern="1200" baseline="0" dirty="0">
                <a:solidFill>
                  <a:schemeClr val="tx1"/>
                </a:solidFill>
                <a:latin typeface="+mn-lt"/>
                <a:ea typeface="+mn-ea"/>
                <a:cs typeface="+mn-cs"/>
              </a:rPr>
              <a:t> CS, et al. Use of selective serotonin reuptake inhibitors and risk of fracture: a systematic review and meta-analysis. J Bone Miner Res. 2012;27:1186-1195.</a:t>
            </a:r>
          </a:p>
          <a:p>
            <a:r>
              <a:rPr lang="en-CA" sz="1200" b="0" i="0" u="none" strike="noStrike" kern="1200" baseline="0" dirty="0">
                <a:solidFill>
                  <a:schemeClr val="tx1"/>
                </a:solidFill>
                <a:latin typeface="+mn-lt"/>
                <a:ea typeface="+mn-ea"/>
                <a:cs typeface="+mn-cs"/>
              </a:rPr>
              <a:t>4. </a:t>
            </a:r>
            <a:r>
              <a:rPr lang="en-CA" sz="1200" b="0" i="0" u="none" strike="noStrike" kern="1200" baseline="0" dirty="0" err="1">
                <a:solidFill>
                  <a:schemeClr val="tx1"/>
                </a:solidFill>
                <a:latin typeface="+mn-lt"/>
                <a:ea typeface="+mn-ea"/>
                <a:cs typeface="+mn-cs"/>
              </a:rPr>
              <a:t>Rabenda</a:t>
            </a:r>
            <a:r>
              <a:rPr lang="en-CA" sz="1200" b="0" i="0" u="none" strike="noStrike" kern="1200" baseline="0" dirty="0">
                <a:solidFill>
                  <a:schemeClr val="tx1"/>
                </a:solidFill>
                <a:latin typeface="+mn-lt"/>
                <a:ea typeface="+mn-ea"/>
                <a:cs typeface="+mn-cs"/>
              </a:rPr>
              <a:t> V, et al. Relationship between use of antidepressants and risk of fractures: a meta-analysis. </a:t>
            </a:r>
            <a:r>
              <a:rPr lang="en-CA" sz="1200" b="0" i="0" u="none" strike="noStrike" kern="1200" baseline="0" dirty="0" err="1">
                <a:solidFill>
                  <a:schemeClr val="tx1"/>
                </a:solidFill>
                <a:latin typeface="+mn-lt"/>
                <a:ea typeface="+mn-ea"/>
                <a:cs typeface="+mn-cs"/>
              </a:rPr>
              <a:t>Osteoporos</a:t>
            </a:r>
            <a:endParaRPr lang="en-CA" sz="1200" b="0" i="0" u="none" strike="noStrike" kern="1200" baseline="0" dirty="0">
              <a:solidFill>
                <a:schemeClr val="tx1"/>
              </a:solidFill>
              <a:latin typeface="+mn-lt"/>
              <a:ea typeface="+mn-ea"/>
              <a:cs typeface="+mn-cs"/>
            </a:endParaRPr>
          </a:p>
          <a:p>
            <a:r>
              <a:rPr lang="en-CA" sz="1200" b="0" i="0" u="none" strike="noStrike" kern="1200" baseline="0" dirty="0">
                <a:solidFill>
                  <a:schemeClr val="tx1"/>
                </a:solidFill>
                <a:latin typeface="+mn-lt"/>
                <a:ea typeface="+mn-ea"/>
                <a:cs typeface="+mn-cs"/>
              </a:rPr>
              <a:t>Int. 2013;24:121-137.</a:t>
            </a:r>
          </a:p>
          <a:p>
            <a:r>
              <a:rPr lang="en-CA" sz="1200" b="0" i="0" u="none" strike="noStrike" kern="1200" baseline="0" dirty="0">
                <a:solidFill>
                  <a:schemeClr val="tx1"/>
                </a:solidFill>
                <a:latin typeface="+mn-lt"/>
                <a:ea typeface="+mn-ea"/>
                <a:cs typeface="+mn-cs"/>
              </a:rPr>
              <a:t>5. Wu Q, et al. Selective serotonin reuptake inhibitor treatment and risk of fractures: a meta-analysis of cohort and case-control studies. </a:t>
            </a:r>
            <a:r>
              <a:rPr lang="en-CA" sz="1200" b="0" i="0" u="none" strike="noStrike" kern="1200" baseline="0" dirty="0" err="1">
                <a:solidFill>
                  <a:schemeClr val="tx1"/>
                </a:solidFill>
                <a:latin typeface="+mn-lt"/>
                <a:ea typeface="+mn-ea"/>
                <a:cs typeface="+mn-cs"/>
              </a:rPr>
              <a:t>Osteoporos</a:t>
            </a:r>
            <a:r>
              <a:rPr lang="en-CA" sz="1200" b="0" i="0" u="none" strike="noStrike" kern="1200" baseline="0" dirty="0">
                <a:solidFill>
                  <a:schemeClr val="tx1"/>
                </a:solidFill>
                <a:latin typeface="+mn-lt"/>
                <a:ea typeface="+mn-ea"/>
                <a:cs typeface="+mn-cs"/>
              </a:rPr>
              <a:t> Int. 2012;23:365-375.</a:t>
            </a:r>
          </a:p>
          <a:p>
            <a:r>
              <a:rPr lang="en-CA" sz="1200" b="0" i="0" u="none" strike="noStrike" kern="1200" baseline="0" dirty="0">
                <a:solidFill>
                  <a:schemeClr val="tx1"/>
                </a:solidFill>
                <a:latin typeface="+mn-lt"/>
                <a:ea typeface="+mn-ea"/>
                <a:cs typeface="+mn-cs"/>
              </a:rPr>
              <a:t>6. </a:t>
            </a:r>
            <a:r>
              <a:rPr lang="en-CA" sz="1200" b="0" i="0" u="none" strike="noStrike" kern="1200" baseline="0" dirty="0" err="1">
                <a:solidFill>
                  <a:schemeClr val="tx1"/>
                </a:solidFill>
                <a:latin typeface="+mn-lt"/>
                <a:ea typeface="+mn-ea"/>
                <a:cs typeface="+mn-cs"/>
              </a:rPr>
              <a:t>Coupland</a:t>
            </a:r>
            <a:r>
              <a:rPr lang="en-CA" sz="1200" b="0" i="0" u="none" strike="noStrike" kern="1200" baseline="0" dirty="0">
                <a:solidFill>
                  <a:schemeClr val="tx1"/>
                </a:solidFill>
                <a:latin typeface="+mn-lt"/>
                <a:ea typeface="+mn-ea"/>
                <a:cs typeface="+mn-cs"/>
              </a:rPr>
              <a:t> CA, et al. A study of the safety and harms of antidepressant drugs for older people: a cohort study using a large primary care database. Health </a:t>
            </a:r>
            <a:r>
              <a:rPr lang="en-CA" sz="1200" b="0" i="0" u="none" strike="noStrike" kern="1200" baseline="0" dirty="0" err="1">
                <a:solidFill>
                  <a:schemeClr val="tx1"/>
                </a:solidFill>
                <a:latin typeface="+mn-lt"/>
                <a:ea typeface="+mn-ea"/>
                <a:cs typeface="+mn-cs"/>
              </a:rPr>
              <a:t>Technol</a:t>
            </a:r>
            <a:r>
              <a:rPr lang="en-CA" sz="1200" b="0" i="0" u="none" strike="noStrike" kern="1200" baseline="0" dirty="0">
                <a:solidFill>
                  <a:schemeClr val="tx1"/>
                </a:solidFill>
                <a:latin typeface="+mn-lt"/>
                <a:ea typeface="+mn-ea"/>
                <a:cs typeface="+mn-cs"/>
              </a:rPr>
              <a:t> Assess. 2011;15:1-202, iii-iv.</a:t>
            </a:r>
          </a:p>
          <a:p>
            <a:r>
              <a:rPr lang="en-CA" sz="1200" b="0" i="0" u="none" strike="noStrike" kern="1200" baseline="0" dirty="0">
                <a:solidFill>
                  <a:schemeClr val="tx1"/>
                </a:solidFill>
                <a:latin typeface="+mn-lt"/>
                <a:ea typeface="+mn-ea"/>
                <a:cs typeface="+mn-cs"/>
              </a:rPr>
              <a:t>7. </a:t>
            </a:r>
            <a:r>
              <a:rPr lang="en-CA" sz="1200" b="0" i="0" u="none" strike="noStrike" kern="1200" baseline="0" dirty="0" err="1">
                <a:solidFill>
                  <a:schemeClr val="tx1"/>
                </a:solidFill>
                <a:latin typeface="+mn-lt"/>
                <a:ea typeface="+mn-ea"/>
                <a:cs typeface="+mn-cs"/>
              </a:rPr>
              <a:t>Anglin</a:t>
            </a:r>
            <a:r>
              <a:rPr lang="en-CA" sz="1200" b="0" i="0" u="none" strike="noStrike" kern="1200" baseline="0" dirty="0">
                <a:solidFill>
                  <a:schemeClr val="tx1"/>
                </a:solidFill>
                <a:latin typeface="+mn-lt"/>
                <a:ea typeface="+mn-ea"/>
                <a:cs typeface="+mn-cs"/>
              </a:rPr>
              <a:t> R, et al. Risk of upper gastrointestinal bleeding with selective serotonin reuptake inhibitors with or without concurrent </a:t>
            </a:r>
            <a:r>
              <a:rPr lang="en-CA" sz="1200" b="0" i="0" u="none" strike="noStrike" kern="1200" baseline="0" dirty="0" err="1">
                <a:solidFill>
                  <a:schemeClr val="tx1"/>
                </a:solidFill>
                <a:latin typeface="+mn-lt"/>
                <a:ea typeface="+mn-ea"/>
                <a:cs typeface="+mn-cs"/>
              </a:rPr>
              <a:t>nonsteroidal</a:t>
            </a:r>
            <a:r>
              <a:rPr lang="en-CA" sz="1200" b="0" i="0" u="none" strike="noStrike" kern="1200" baseline="0" dirty="0">
                <a:solidFill>
                  <a:schemeClr val="tx1"/>
                </a:solidFill>
                <a:latin typeface="+mn-lt"/>
                <a:ea typeface="+mn-ea"/>
                <a:cs typeface="+mn-cs"/>
              </a:rPr>
              <a:t> anti-inflammatory use: a systematic review and meta-analysis. Am J </a:t>
            </a:r>
            <a:r>
              <a:rPr lang="en-CA" sz="1200" b="0" i="0" u="none" strike="noStrike" kern="1200" baseline="0" dirty="0" err="1">
                <a:solidFill>
                  <a:schemeClr val="tx1"/>
                </a:solidFill>
                <a:latin typeface="+mn-lt"/>
                <a:ea typeface="+mn-ea"/>
                <a:cs typeface="+mn-cs"/>
              </a:rPr>
              <a:t>Gastroenterol</a:t>
            </a:r>
            <a:r>
              <a:rPr lang="en-CA" sz="1200" b="0" i="0" u="none" strike="noStrike" kern="1200" baseline="0" dirty="0">
                <a:solidFill>
                  <a:schemeClr val="tx1"/>
                </a:solidFill>
                <a:latin typeface="+mn-lt"/>
                <a:ea typeface="+mn-ea"/>
                <a:cs typeface="+mn-cs"/>
              </a:rPr>
              <a:t>. 2014;109:811-819.</a:t>
            </a:r>
          </a:p>
          <a:p>
            <a:r>
              <a:rPr lang="en-CA" sz="1200" b="0" i="0" u="none" strike="noStrike" kern="1200" baseline="0" dirty="0">
                <a:solidFill>
                  <a:schemeClr val="tx1"/>
                </a:solidFill>
                <a:latin typeface="+mn-lt"/>
                <a:ea typeface="+mn-ea"/>
                <a:cs typeface="+mn-cs"/>
              </a:rPr>
              <a:t>8. Jiang HY, et al. Use of selective serotonin reuptake inhibitors and risk of upper gastrointestinal bleeding: a systematic review and meta-analysis. Clin </a:t>
            </a:r>
            <a:r>
              <a:rPr lang="en-CA" sz="1200" b="0" i="0" u="none" strike="noStrike" kern="1200" baseline="0" dirty="0" err="1">
                <a:solidFill>
                  <a:schemeClr val="tx1"/>
                </a:solidFill>
                <a:latin typeface="+mn-lt"/>
                <a:ea typeface="+mn-ea"/>
                <a:cs typeface="+mn-cs"/>
              </a:rPr>
              <a:t>Gastroenterol</a:t>
            </a:r>
            <a:r>
              <a:rPr lang="en-CA" sz="1200" b="0" i="0" u="none" strike="noStrike" kern="1200" baseline="0" dirty="0">
                <a:solidFill>
                  <a:schemeClr val="tx1"/>
                </a:solidFill>
                <a:latin typeface="+mn-lt"/>
                <a:ea typeface="+mn-ea"/>
                <a:cs typeface="+mn-cs"/>
              </a:rPr>
              <a:t> </a:t>
            </a:r>
            <a:r>
              <a:rPr lang="en-CA" sz="1200" b="0" i="0" u="none" strike="noStrike" kern="1200" baseline="0" dirty="0" err="1">
                <a:solidFill>
                  <a:schemeClr val="tx1"/>
                </a:solidFill>
                <a:latin typeface="+mn-lt"/>
                <a:ea typeface="+mn-ea"/>
                <a:cs typeface="+mn-cs"/>
              </a:rPr>
              <a:t>Hepatol</a:t>
            </a:r>
            <a:r>
              <a:rPr lang="en-CA" sz="1200" b="0" i="0" u="none" strike="noStrike" kern="1200" baseline="0" dirty="0">
                <a:solidFill>
                  <a:schemeClr val="tx1"/>
                </a:solidFill>
                <a:latin typeface="+mn-lt"/>
                <a:ea typeface="+mn-ea"/>
                <a:cs typeface="+mn-cs"/>
              </a:rPr>
              <a:t>. 2015;13:42-50.e43.</a:t>
            </a:r>
          </a:p>
          <a:p>
            <a:r>
              <a:rPr lang="en-CA" sz="1200" b="0" i="0" u="none" strike="noStrike" kern="1200" baseline="0" dirty="0">
                <a:solidFill>
                  <a:schemeClr val="tx1"/>
                </a:solidFill>
                <a:latin typeface="+mn-lt"/>
                <a:ea typeface="+mn-ea"/>
                <a:cs typeface="+mn-cs"/>
              </a:rPr>
              <a:t>9. </a:t>
            </a:r>
            <a:r>
              <a:rPr lang="en-CA" sz="1200" b="0" i="0" u="none" strike="noStrike" kern="1200" baseline="0" dirty="0" err="1">
                <a:solidFill>
                  <a:schemeClr val="tx1"/>
                </a:solidFill>
                <a:latin typeface="+mn-lt"/>
                <a:ea typeface="+mn-ea"/>
                <a:cs typeface="+mn-cs"/>
              </a:rPr>
              <a:t>Servier</a:t>
            </a:r>
            <a:r>
              <a:rPr lang="en-CA" sz="1200" b="0" i="0" u="none" strike="noStrike" kern="1200" baseline="0" dirty="0">
                <a:solidFill>
                  <a:schemeClr val="tx1"/>
                </a:solidFill>
                <a:latin typeface="+mn-lt"/>
                <a:ea typeface="+mn-ea"/>
                <a:cs typeface="+mn-cs"/>
              </a:rPr>
              <a:t> Laboratories. Summary of product characteristics: </a:t>
            </a:r>
            <a:r>
              <a:rPr lang="en-CA" sz="1200" b="0" i="0" u="none" strike="noStrike" kern="1200" baseline="0" dirty="0" err="1">
                <a:solidFill>
                  <a:schemeClr val="tx1"/>
                </a:solidFill>
                <a:latin typeface="+mn-lt"/>
                <a:ea typeface="+mn-ea"/>
                <a:cs typeface="+mn-cs"/>
              </a:rPr>
              <a:t>Valdoxan</a:t>
            </a:r>
            <a:r>
              <a:rPr lang="en-CA" sz="1200" b="0" i="0" u="none" strike="noStrike" kern="1200" baseline="0" dirty="0">
                <a:solidFill>
                  <a:schemeClr val="tx1"/>
                </a:solidFill>
                <a:latin typeface="+mn-lt"/>
                <a:ea typeface="+mn-ea"/>
                <a:cs typeface="+mn-cs"/>
              </a:rPr>
              <a:t> [Internet]. November 2015 [cited 2016 May 3]. Available from: https://www.medicines.org.uk/emc/medicine/21830#DOCREVISION.</a:t>
            </a:r>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19</a:t>
            </a:fld>
            <a:endParaRPr lang="en-CA">
              <a:solidFill>
                <a:prstClr val="black"/>
              </a:solidFill>
            </a:endParaRPr>
          </a:p>
        </p:txBody>
      </p:sp>
    </p:spTree>
    <p:extLst>
      <p:ext uri="{BB962C8B-B14F-4D97-AF65-F5344CB8AC3E}">
        <p14:creationId xmlns:p14="http://schemas.microsoft.com/office/powerpoint/2010/main" val="3052282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References</a:t>
            </a:r>
          </a:p>
          <a:p>
            <a:r>
              <a:rPr lang="en-CA" sz="1200" b="0" i="0" u="none" strike="noStrike" kern="1200" baseline="0" dirty="0" err="1">
                <a:solidFill>
                  <a:schemeClr val="tx1"/>
                </a:solidFill>
                <a:latin typeface="+mn-lt"/>
                <a:ea typeface="+mn-ea"/>
                <a:cs typeface="+mn-cs"/>
              </a:rPr>
              <a:t>Nussbaumer</a:t>
            </a:r>
            <a:r>
              <a:rPr lang="en-CA" sz="1200" b="0" i="0" u="none" strike="noStrike" kern="1200" baseline="0" dirty="0">
                <a:solidFill>
                  <a:schemeClr val="tx1"/>
                </a:solidFill>
                <a:latin typeface="+mn-lt"/>
                <a:ea typeface="+mn-ea"/>
                <a:cs typeface="+mn-cs"/>
              </a:rPr>
              <a:t> B, et al. Comparative efficacy and risk of harms of immediate- versus extended-release second-generation antidepressants: a systematic review with network meta-analysis. CNS Drugs. 2014;28:699-712.</a:t>
            </a:r>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20</a:t>
            </a:fld>
            <a:endParaRPr lang="en-CA">
              <a:solidFill>
                <a:prstClr val="black"/>
              </a:solidFill>
            </a:endParaRPr>
          </a:p>
        </p:txBody>
      </p:sp>
    </p:spTree>
    <p:extLst>
      <p:ext uri="{BB962C8B-B14F-4D97-AF65-F5344CB8AC3E}">
        <p14:creationId xmlns:p14="http://schemas.microsoft.com/office/powerpoint/2010/main" val="1340125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a:t>References</a:t>
            </a:r>
          </a:p>
          <a:p>
            <a:r>
              <a:rPr lang="en-CA" sz="1200" b="0" i="0" u="none" strike="noStrike" kern="1200" baseline="0" dirty="0">
                <a:solidFill>
                  <a:schemeClr val="tx1"/>
                </a:solidFill>
                <a:latin typeface="+mn-lt"/>
                <a:ea typeface="+mn-ea"/>
                <a:cs typeface="+mn-cs"/>
              </a:rPr>
              <a:t>1. Carbon M, </a:t>
            </a:r>
            <a:r>
              <a:rPr lang="en-CA" sz="1200" b="0" i="0" u="none" strike="noStrike" kern="1200" baseline="0" dirty="0" err="1">
                <a:solidFill>
                  <a:schemeClr val="tx1"/>
                </a:solidFill>
                <a:latin typeface="+mn-lt"/>
                <a:ea typeface="+mn-ea"/>
                <a:cs typeface="+mn-cs"/>
              </a:rPr>
              <a:t>Correll</a:t>
            </a:r>
            <a:r>
              <a:rPr lang="en-CA" sz="1200" b="0" i="0" u="none" strike="noStrike" kern="1200" baseline="0" dirty="0">
                <a:solidFill>
                  <a:schemeClr val="tx1"/>
                </a:solidFill>
                <a:latin typeface="+mn-lt"/>
                <a:ea typeface="+mn-ea"/>
                <a:cs typeface="+mn-cs"/>
              </a:rPr>
              <a:t> CU. Rational use of generic psychotropic drugs. CNS Drugs. 2013;27:353-365.</a:t>
            </a:r>
          </a:p>
          <a:p>
            <a:r>
              <a:rPr lang="en-CA" sz="1200" b="0" i="0" u="none" strike="noStrike" kern="1200" baseline="0" dirty="0">
                <a:solidFill>
                  <a:schemeClr val="tx1"/>
                </a:solidFill>
                <a:latin typeface="+mn-lt"/>
                <a:ea typeface="+mn-ea"/>
                <a:cs typeface="+mn-cs"/>
              </a:rPr>
              <a:t>2. Woodcock J, et al. Withdrawal of generic </a:t>
            </a:r>
            <a:r>
              <a:rPr lang="en-CA" sz="1200" b="0" i="0" u="none" strike="noStrike" kern="1200" baseline="0" dirty="0" err="1">
                <a:solidFill>
                  <a:schemeClr val="tx1"/>
                </a:solidFill>
                <a:latin typeface="+mn-lt"/>
                <a:ea typeface="+mn-ea"/>
                <a:cs typeface="+mn-cs"/>
              </a:rPr>
              <a:t>budeprion</a:t>
            </a:r>
            <a:r>
              <a:rPr lang="en-CA" sz="1200" b="0" i="0" u="none" strike="noStrike" kern="1200" baseline="0" dirty="0">
                <a:solidFill>
                  <a:schemeClr val="tx1"/>
                </a:solidFill>
                <a:latin typeface="+mn-lt"/>
                <a:ea typeface="+mn-ea"/>
                <a:cs typeface="+mn-cs"/>
              </a:rPr>
              <a:t> for </a:t>
            </a:r>
            <a:r>
              <a:rPr lang="en-CA" sz="1200" b="0" i="0" u="none" strike="noStrike" kern="1200" baseline="0" dirty="0" err="1">
                <a:solidFill>
                  <a:schemeClr val="tx1"/>
                </a:solidFill>
                <a:latin typeface="+mn-lt"/>
                <a:ea typeface="+mn-ea"/>
                <a:cs typeface="+mn-cs"/>
              </a:rPr>
              <a:t>nonbioequivalence</a:t>
            </a:r>
            <a:r>
              <a:rPr lang="en-CA" sz="1200" b="0" i="0" u="none" strike="noStrike" kern="1200" baseline="0" dirty="0">
                <a:solidFill>
                  <a:schemeClr val="tx1"/>
                </a:solidFill>
                <a:latin typeface="+mn-lt"/>
                <a:ea typeface="+mn-ea"/>
                <a:cs typeface="+mn-cs"/>
              </a:rPr>
              <a:t>. N </a:t>
            </a:r>
            <a:r>
              <a:rPr lang="en-CA" sz="1200" b="0" i="0" u="none" strike="noStrike" kern="1200" baseline="0" dirty="0" err="1">
                <a:solidFill>
                  <a:schemeClr val="tx1"/>
                </a:solidFill>
                <a:latin typeface="+mn-lt"/>
                <a:ea typeface="+mn-ea"/>
                <a:cs typeface="+mn-cs"/>
              </a:rPr>
              <a:t>Engl</a:t>
            </a:r>
            <a:r>
              <a:rPr lang="en-CA" sz="1200" b="0" i="0" u="none" strike="noStrike" kern="1200" baseline="0" dirty="0">
                <a:solidFill>
                  <a:schemeClr val="tx1"/>
                </a:solidFill>
                <a:latin typeface="+mn-lt"/>
                <a:ea typeface="+mn-ea"/>
                <a:cs typeface="+mn-cs"/>
              </a:rPr>
              <a:t> J Med. 2012;367:</a:t>
            </a:r>
          </a:p>
          <a:p>
            <a:r>
              <a:rPr lang="en-CA" sz="1200" b="0" i="0" u="none" strike="noStrike" kern="1200" baseline="0" dirty="0">
                <a:solidFill>
                  <a:schemeClr val="tx1"/>
                </a:solidFill>
                <a:latin typeface="+mn-lt"/>
                <a:ea typeface="+mn-ea"/>
                <a:cs typeface="+mn-cs"/>
              </a:rPr>
              <a:t>2463-2465.</a:t>
            </a:r>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21</a:t>
            </a:fld>
            <a:endParaRPr lang="en-CA">
              <a:solidFill>
                <a:prstClr val="black"/>
              </a:solidFill>
            </a:endParaRPr>
          </a:p>
        </p:txBody>
      </p:sp>
    </p:spTree>
    <p:extLst>
      <p:ext uri="{BB962C8B-B14F-4D97-AF65-F5344CB8AC3E}">
        <p14:creationId xmlns:p14="http://schemas.microsoft.com/office/powerpoint/2010/main" val="1156054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References</a:t>
            </a:r>
          </a:p>
          <a:p>
            <a:r>
              <a:rPr lang="en-CA" sz="1200" b="0" i="0" u="none" strike="noStrike" kern="1200" baseline="0" dirty="0">
                <a:solidFill>
                  <a:schemeClr val="tx1"/>
                </a:solidFill>
                <a:latin typeface="+mn-lt"/>
                <a:ea typeface="+mn-ea"/>
                <a:cs typeface="+mn-cs"/>
              </a:rPr>
              <a:t>1. Hicks JK, et al. Clinical </a:t>
            </a:r>
            <a:r>
              <a:rPr lang="en-CA" sz="1200" b="0" i="0" u="none" strike="noStrike" kern="1200" baseline="0" dirty="0" err="1">
                <a:solidFill>
                  <a:schemeClr val="tx1"/>
                </a:solidFill>
                <a:latin typeface="+mn-lt"/>
                <a:ea typeface="+mn-ea"/>
                <a:cs typeface="+mn-cs"/>
              </a:rPr>
              <a:t>Pharmacogenetics</a:t>
            </a:r>
            <a:r>
              <a:rPr lang="en-CA" sz="1200" b="0" i="0" u="none" strike="noStrike" kern="1200" baseline="0" dirty="0">
                <a:solidFill>
                  <a:schemeClr val="tx1"/>
                </a:solidFill>
                <a:latin typeface="+mn-lt"/>
                <a:ea typeface="+mn-ea"/>
                <a:cs typeface="+mn-cs"/>
              </a:rPr>
              <a:t> Implementation Consortium (CPIC) Guideline for CYP2D6 and CYP2C19 genotypes and dosing of selective serotonin reuptake inhibitors. Clin </a:t>
            </a:r>
            <a:r>
              <a:rPr lang="en-CA" sz="1200" b="0" i="0" u="none" strike="noStrike" kern="1200" baseline="0" dirty="0" err="1">
                <a:solidFill>
                  <a:schemeClr val="tx1"/>
                </a:solidFill>
                <a:latin typeface="+mn-lt"/>
                <a:ea typeface="+mn-ea"/>
                <a:cs typeface="+mn-cs"/>
              </a:rPr>
              <a:t>Pharmacol</a:t>
            </a:r>
            <a:r>
              <a:rPr lang="en-CA" sz="1200" b="0" i="0" u="none" strike="noStrike" kern="1200" baseline="0" dirty="0">
                <a:solidFill>
                  <a:schemeClr val="tx1"/>
                </a:solidFill>
                <a:latin typeface="+mn-lt"/>
                <a:ea typeface="+mn-ea"/>
                <a:cs typeface="+mn-cs"/>
              </a:rPr>
              <a:t> </a:t>
            </a:r>
            <a:r>
              <a:rPr lang="en-CA" sz="1200" b="0" i="0" u="none" strike="noStrike" kern="1200" baseline="0" dirty="0" err="1">
                <a:solidFill>
                  <a:schemeClr val="tx1"/>
                </a:solidFill>
                <a:latin typeface="+mn-lt"/>
                <a:ea typeface="+mn-ea"/>
                <a:cs typeface="+mn-cs"/>
              </a:rPr>
              <a:t>Ther</a:t>
            </a:r>
            <a:r>
              <a:rPr lang="en-CA" sz="1200" b="0" i="0" u="none" strike="noStrike" kern="1200" baseline="0" dirty="0">
                <a:solidFill>
                  <a:schemeClr val="tx1"/>
                </a:solidFill>
                <a:latin typeface="+mn-lt"/>
                <a:ea typeface="+mn-ea"/>
                <a:cs typeface="+mn-cs"/>
              </a:rPr>
              <a:t>. 2015;98:127-134.</a:t>
            </a:r>
          </a:p>
          <a:p>
            <a:r>
              <a:rPr lang="en-CA" sz="1200" b="0" i="0" u="none" strike="noStrike" kern="1200" baseline="0" dirty="0">
                <a:solidFill>
                  <a:schemeClr val="tx1"/>
                </a:solidFill>
                <a:latin typeface="+mn-lt"/>
                <a:ea typeface="+mn-ea"/>
                <a:cs typeface="+mn-cs"/>
              </a:rPr>
              <a:t>2. </a:t>
            </a:r>
            <a:r>
              <a:rPr lang="en-CA" sz="1200" b="0" i="0" u="none" strike="noStrike" kern="1200" baseline="0" dirty="0" err="1">
                <a:solidFill>
                  <a:schemeClr val="tx1"/>
                </a:solidFill>
                <a:latin typeface="+mn-lt"/>
                <a:ea typeface="+mn-ea"/>
                <a:cs typeface="+mn-cs"/>
              </a:rPr>
              <a:t>Drozda</a:t>
            </a:r>
            <a:r>
              <a:rPr lang="en-CA" sz="1200" b="0" i="0" u="none" strike="noStrike" kern="1200" baseline="0" dirty="0">
                <a:solidFill>
                  <a:schemeClr val="tx1"/>
                </a:solidFill>
                <a:latin typeface="+mn-lt"/>
                <a:ea typeface="+mn-ea"/>
                <a:cs typeface="+mn-cs"/>
              </a:rPr>
              <a:t> K, et al. </a:t>
            </a:r>
            <a:r>
              <a:rPr lang="en-CA" sz="1200" b="0" i="0" u="none" strike="noStrike" kern="1200" baseline="0" dirty="0" err="1">
                <a:solidFill>
                  <a:schemeClr val="tx1"/>
                </a:solidFill>
                <a:latin typeface="+mn-lt"/>
                <a:ea typeface="+mn-ea"/>
                <a:cs typeface="+mn-cs"/>
              </a:rPr>
              <a:t>Pharmacogenomic</a:t>
            </a:r>
            <a:r>
              <a:rPr lang="en-CA" sz="1200" b="0" i="0" u="none" strike="noStrike" kern="1200" baseline="0" dirty="0">
                <a:solidFill>
                  <a:schemeClr val="tx1"/>
                </a:solidFill>
                <a:latin typeface="+mn-lt"/>
                <a:ea typeface="+mn-ea"/>
                <a:cs typeface="+mn-cs"/>
              </a:rPr>
              <a:t> testing for neuropsychiatric drugs: current status of drug labeling, guidelines</a:t>
            </a:r>
          </a:p>
          <a:p>
            <a:r>
              <a:rPr lang="en-CA" sz="1200" b="0" i="0" u="none" strike="noStrike" kern="1200" baseline="0" dirty="0">
                <a:solidFill>
                  <a:schemeClr val="tx1"/>
                </a:solidFill>
                <a:latin typeface="+mn-lt"/>
                <a:ea typeface="+mn-ea"/>
                <a:cs typeface="+mn-cs"/>
              </a:rPr>
              <a:t>for using genetic information, and test options. Pharmacotherapy. 2014;34:166-184.</a:t>
            </a:r>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24</a:t>
            </a:fld>
            <a:endParaRPr lang="en-CA">
              <a:solidFill>
                <a:prstClr val="black"/>
              </a:solidFill>
            </a:endParaRPr>
          </a:p>
        </p:txBody>
      </p:sp>
    </p:spTree>
    <p:extLst>
      <p:ext uri="{BB962C8B-B14F-4D97-AF65-F5344CB8AC3E}">
        <p14:creationId xmlns:p14="http://schemas.microsoft.com/office/powerpoint/2010/main" val="585347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References</a:t>
            </a:r>
          </a:p>
          <a:p>
            <a:r>
              <a:rPr lang="en-CA" sz="1200" b="0" i="0" u="none" strike="noStrike" kern="1200" baseline="0" dirty="0">
                <a:solidFill>
                  <a:schemeClr val="tx1"/>
                </a:solidFill>
                <a:latin typeface="+mn-lt"/>
                <a:ea typeface="+mn-ea"/>
                <a:cs typeface="+mn-cs"/>
              </a:rPr>
              <a:t>1. </a:t>
            </a:r>
            <a:r>
              <a:rPr lang="en-CA" sz="1200" b="0" i="0" u="none" strike="noStrike" kern="1200" baseline="0" dirty="0" err="1">
                <a:solidFill>
                  <a:schemeClr val="tx1"/>
                </a:solidFill>
                <a:latin typeface="+mn-lt"/>
                <a:ea typeface="+mn-ea"/>
                <a:cs typeface="+mn-cs"/>
              </a:rPr>
              <a:t>Kudlow</a:t>
            </a:r>
            <a:r>
              <a:rPr lang="en-CA" sz="1200" b="0" i="0" u="none" strike="noStrike" kern="1200" baseline="0" dirty="0">
                <a:solidFill>
                  <a:schemeClr val="tx1"/>
                </a:solidFill>
                <a:latin typeface="+mn-lt"/>
                <a:ea typeface="+mn-ea"/>
                <a:cs typeface="+mn-cs"/>
              </a:rPr>
              <a:t> PA, et al. Early switching strategies in antidepressant non-responders: current evidence and future research directions. CNS Drugs. 2014;28:601-609.</a:t>
            </a:r>
          </a:p>
          <a:p>
            <a:r>
              <a:rPr lang="en-CA" sz="1200" b="0" i="0" u="none" strike="noStrike" kern="1200" baseline="0" dirty="0">
                <a:solidFill>
                  <a:schemeClr val="tx1"/>
                </a:solidFill>
                <a:latin typeface="+mn-lt"/>
                <a:ea typeface="+mn-ea"/>
                <a:cs typeface="+mn-cs"/>
              </a:rPr>
              <a:t>2. Nakajima S, et al. Is switching antidepressants following early nonresponse more beneficial in acute-phase treatment of depression? a randomized open label trial. </a:t>
            </a:r>
            <a:r>
              <a:rPr lang="en-CA" sz="1200" b="0" i="0" u="none" strike="noStrike" kern="1200" baseline="0" dirty="0" err="1">
                <a:solidFill>
                  <a:schemeClr val="tx1"/>
                </a:solidFill>
                <a:latin typeface="+mn-lt"/>
                <a:ea typeface="+mn-ea"/>
                <a:cs typeface="+mn-cs"/>
              </a:rPr>
              <a:t>Prog</a:t>
            </a:r>
            <a:r>
              <a:rPr lang="en-CA" sz="1200" b="0" i="0" u="none" strike="noStrike" kern="1200" baseline="0" dirty="0">
                <a:solidFill>
                  <a:schemeClr val="tx1"/>
                </a:solidFill>
                <a:latin typeface="+mn-lt"/>
                <a:ea typeface="+mn-ea"/>
                <a:cs typeface="+mn-cs"/>
              </a:rPr>
              <a:t> Neuropsychopharmacol </a:t>
            </a:r>
            <a:r>
              <a:rPr lang="en-CA" sz="1200" b="0" i="0" u="none" strike="noStrike" kern="1200" baseline="0" dirty="0" err="1">
                <a:solidFill>
                  <a:schemeClr val="tx1"/>
                </a:solidFill>
                <a:latin typeface="+mn-lt"/>
                <a:ea typeface="+mn-ea"/>
                <a:cs typeface="+mn-cs"/>
              </a:rPr>
              <a:t>Biol</a:t>
            </a:r>
            <a:r>
              <a:rPr lang="en-CA" sz="1200" b="0" i="0" u="none" strike="noStrike" kern="1200" baseline="0" dirty="0">
                <a:solidFill>
                  <a:schemeClr val="tx1"/>
                </a:solidFill>
                <a:latin typeface="+mn-lt"/>
                <a:ea typeface="+mn-ea"/>
                <a:cs typeface="+mn-cs"/>
              </a:rPr>
              <a:t> Psychiatry. 2011;35:1983-1989.</a:t>
            </a:r>
          </a:p>
          <a:p>
            <a:r>
              <a:rPr lang="en-CA" sz="1200" b="0" i="0" u="none" strike="noStrike" kern="1200" baseline="0" dirty="0">
                <a:solidFill>
                  <a:schemeClr val="tx1"/>
                </a:solidFill>
                <a:latin typeface="+mn-lt"/>
                <a:ea typeface="+mn-ea"/>
                <a:cs typeface="+mn-cs"/>
              </a:rPr>
              <a:t>3. </a:t>
            </a:r>
            <a:r>
              <a:rPr lang="en-CA" sz="1200" b="0" i="0" u="none" strike="noStrike" kern="1200" baseline="0" dirty="0" err="1">
                <a:solidFill>
                  <a:schemeClr val="tx1"/>
                </a:solidFill>
                <a:latin typeface="+mn-lt"/>
                <a:ea typeface="+mn-ea"/>
                <a:cs typeface="+mn-cs"/>
              </a:rPr>
              <a:t>Romera</a:t>
            </a:r>
            <a:r>
              <a:rPr lang="en-CA" sz="1200" b="0" i="0" u="none" strike="noStrike" kern="1200" baseline="0" dirty="0">
                <a:solidFill>
                  <a:schemeClr val="tx1"/>
                </a:solidFill>
                <a:latin typeface="+mn-lt"/>
                <a:ea typeface="+mn-ea"/>
                <a:cs typeface="+mn-cs"/>
              </a:rPr>
              <a:t> I, et al. Early switch strategy in patients with major depressive disorder: a double-blind, randomized</a:t>
            </a:r>
          </a:p>
          <a:p>
            <a:r>
              <a:rPr lang="en-CA" sz="1200" b="0" i="0" u="none" strike="noStrike" kern="1200" baseline="0" dirty="0">
                <a:solidFill>
                  <a:schemeClr val="tx1"/>
                </a:solidFill>
                <a:latin typeface="+mn-lt"/>
                <a:ea typeface="+mn-ea"/>
                <a:cs typeface="+mn-cs"/>
              </a:rPr>
              <a:t>study. J Clin Psychopharmacol. 2012;32:479-486.</a:t>
            </a:r>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25</a:t>
            </a:fld>
            <a:endParaRPr lang="en-CA">
              <a:solidFill>
                <a:prstClr val="black"/>
              </a:solidFill>
            </a:endParaRPr>
          </a:p>
        </p:txBody>
      </p:sp>
    </p:spTree>
    <p:extLst>
      <p:ext uri="{BB962C8B-B14F-4D97-AF65-F5344CB8AC3E}">
        <p14:creationId xmlns:p14="http://schemas.microsoft.com/office/powerpoint/2010/main" val="1463759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References</a:t>
            </a:r>
          </a:p>
          <a:p>
            <a:r>
              <a:rPr lang="en-CA" sz="1200" b="0" i="0" u="none" strike="noStrike" kern="1200" baseline="0" dirty="0">
                <a:solidFill>
                  <a:schemeClr val="tx1"/>
                </a:solidFill>
                <a:latin typeface="+mn-lt"/>
                <a:ea typeface="+mn-ea"/>
                <a:cs typeface="+mn-cs"/>
              </a:rPr>
              <a:t>1. </a:t>
            </a:r>
            <a:r>
              <a:rPr lang="en-CA" sz="1200" b="0" i="0" u="none" strike="noStrike" kern="1200" baseline="0" dirty="0" err="1">
                <a:solidFill>
                  <a:schemeClr val="tx1"/>
                </a:solidFill>
                <a:latin typeface="+mn-lt"/>
                <a:ea typeface="+mn-ea"/>
                <a:cs typeface="+mn-cs"/>
              </a:rPr>
              <a:t>Sim</a:t>
            </a:r>
            <a:r>
              <a:rPr lang="en-CA" sz="1200" b="0" i="0" u="none" strike="noStrike" kern="1200" baseline="0" dirty="0">
                <a:solidFill>
                  <a:schemeClr val="tx1"/>
                </a:solidFill>
                <a:latin typeface="+mn-lt"/>
                <a:ea typeface="+mn-ea"/>
                <a:cs typeface="+mn-cs"/>
              </a:rPr>
              <a:t> K, et al. Prevention of relapse and recurrence in adults with major depressive disorder: systematic review and meta-analyses of controlled trials. Int J Neuropsychopharmacol. 2015;19(2):pyv076.</a:t>
            </a:r>
          </a:p>
          <a:p>
            <a:r>
              <a:rPr lang="en-CA" sz="1200" b="0" i="0" u="none" strike="noStrike" kern="1200" baseline="0" dirty="0">
                <a:solidFill>
                  <a:schemeClr val="tx1"/>
                </a:solidFill>
                <a:latin typeface="+mn-lt"/>
                <a:ea typeface="+mn-ea"/>
                <a:cs typeface="+mn-cs"/>
              </a:rPr>
              <a:t>2. Borges S, et al. Review of maintenance trials for major depressive disorder: a 25-year perspective from the US Food and Drug Administration. J Clin Psychiatry. 2014;75:205-214.</a:t>
            </a:r>
          </a:p>
          <a:p>
            <a:r>
              <a:rPr lang="en-CA" sz="1200" b="0" i="0" u="none" strike="noStrike" kern="1200" baseline="0" dirty="0">
                <a:solidFill>
                  <a:schemeClr val="tx1"/>
                </a:solidFill>
                <a:latin typeface="+mn-lt"/>
                <a:ea typeface="+mn-ea"/>
                <a:cs typeface="+mn-cs"/>
              </a:rPr>
              <a:t>3. </a:t>
            </a:r>
            <a:r>
              <a:rPr lang="en-CA" sz="1200" b="0" i="0" u="none" strike="noStrike" kern="1200" baseline="0" dirty="0" err="1">
                <a:solidFill>
                  <a:schemeClr val="tx1"/>
                </a:solidFill>
                <a:latin typeface="+mn-lt"/>
                <a:ea typeface="+mn-ea"/>
                <a:cs typeface="+mn-cs"/>
              </a:rPr>
              <a:t>Baldessarini</a:t>
            </a:r>
            <a:r>
              <a:rPr lang="en-CA" sz="1200" b="0" i="0" u="none" strike="noStrike" kern="1200" baseline="0" dirty="0">
                <a:solidFill>
                  <a:schemeClr val="tx1"/>
                </a:solidFill>
                <a:latin typeface="+mn-lt"/>
                <a:ea typeface="+mn-ea"/>
                <a:cs typeface="+mn-cs"/>
              </a:rPr>
              <a:t> RJ, et al. Duration of initial antidepressant treatment and subsequent relapse of major </a:t>
            </a:r>
            <a:r>
              <a:rPr lang="fr-FR" sz="1200" b="0" i="0" u="none" strike="noStrike" kern="1200" baseline="0" dirty="0" err="1">
                <a:solidFill>
                  <a:schemeClr val="tx1"/>
                </a:solidFill>
                <a:latin typeface="+mn-lt"/>
                <a:ea typeface="+mn-ea"/>
                <a:cs typeface="+mn-cs"/>
              </a:rPr>
              <a:t>depression</a:t>
            </a:r>
            <a:r>
              <a:rPr lang="fr-FR" sz="1200" b="0" i="0" u="none" strike="noStrike" kern="1200" baseline="0" dirty="0">
                <a:solidFill>
                  <a:schemeClr val="tx1"/>
                </a:solidFill>
                <a:latin typeface="+mn-lt"/>
                <a:ea typeface="+mn-ea"/>
                <a:cs typeface="+mn-cs"/>
              </a:rPr>
              <a:t>. J Clin </a:t>
            </a:r>
            <a:r>
              <a:rPr lang="fr-FR" sz="1200" b="0" i="0" u="none" strike="noStrike" kern="1200" baseline="0" dirty="0" err="1">
                <a:solidFill>
                  <a:schemeClr val="tx1"/>
                </a:solidFill>
                <a:latin typeface="+mn-lt"/>
                <a:ea typeface="+mn-ea"/>
                <a:cs typeface="+mn-cs"/>
              </a:rPr>
              <a:t>Psychopharmacol</a:t>
            </a:r>
            <a:r>
              <a:rPr lang="fr-FR" sz="1200" b="0" i="0" u="none" strike="noStrike" kern="1200" baseline="0" dirty="0">
                <a:solidFill>
                  <a:schemeClr val="tx1"/>
                </a:solidFill>
                <a:latin typeface="+mn-lt"/>
                <a:ea typeface="+mn-ea"/>
                <a:cs typeface="+mn-cs"/>
              </a:rPr>
              <a:t>. 2015;35:75-76.</a:t>
            </a:r>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26</a:t>
            </a:fld>
            <a:endParaRPr lang="en-CA">
              <a:solidFill>
                <a:prstClr val="black"/>
              </a:solidFill>
            </a:endParaRPr>
          </a:p>
        </p:txBody>
      </p:sp>
    </p:spTree>
    <p:extLst>
      <p:ext uri="{BB962C8B-B14F-4D97-AF65-F5344CB8AC3E}">
        <p14:creationId xmlns:p14="http://schemas.microsoft.com/office/powerpoint/2010/main" val="1158565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Reference</a:t>
            </a:r>
          </a:p>
          <a:p>
            <a:r>
              <a:rPr lang="en-CA" sz="1200" b="0" i="0" u="none" strike="noStrike" kern="1200" baseline="0" dirty="0" err="1">
                <a:solidFill>
                  <a:schemeClr val="tx1"/>
                </a:solidFill>
                <a:latin typeface="+mn-lt"/>
                <a:ea typeface="+mn-ea"/>
                <a:cs typeface="+mn-cs"/>
              </a:rPr>
              <a:t>Trivedi</a:t>
            </a:r>
            <a:r>
              <a:rPr lang="en-CA" sz="1200" b="0" i="0" u="none" strike="noStrike" kern="1200" baseline="0" dirty="0">
                <a:solidFill>
                  <a:schemeClr val="tx1"/>
                </a:solidFill>
                <a:latin typeface="+mn-lt"/>
                <a:ea typeface="+mn-ea"/>
                <a:cs typeface="+mn-cs"/>
              </a:rPr>
              <a:t> MH, et al. Psychosocial outcomes in patients with recurrent major depressive disorder during 2 years of maintenance treatment with venlafaxine extended release. J Affect </a:t>
            </a:r>
            <a:r>
              <a:rPr lang="en-CA" sz="1200" b="0" i="0" u="none" strike="noStrike" kern="1200" baseline="0" dirty="0" err="1">
                <a:solidFill>
                  <a:schemeClr val="tx1"/>
                </a:solidFill>
                <a:latin typeface="+mn-lt"/>
                <a:ea typeface="+mn-ea"/>
                <a:cs typeface="+mn-cs"/>
              </a:rPr>
              <a:t>Disord</a:t>
            </a:r>
            <a:r>
              <a:rPr lang="en-CA" sz="1200" b="0" i="0" u="none" strike="noStrike" kern="1200" baseline="0" dirty="0">
                <a:solidFill>
                  <a:schemeClr val="tx1"/>
                </a:solidFill>
                <a:latin typeface="+mn-lt"/>
                <a:ea typeface="+mn-ea"/>
                <a:cs typeface="+mn-cs"/>
              </a:rPr>
              <a:t>. 2010;126:420-429.</a:t>
            </a:r>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27</a:t>
            </a:fld>
            <a:endParaRPr lang="en-CA">
              <a:solidFill>
                <a:prstClr val="black"/>
              </a:solidFill>
            </a:endParaRPr>
          </a:p>
        </p:txBody>
      </p:sp>
    </p:spTree>
    <p:extLst>
      <p:ext uri="{BB962C8B-B14F-4D97-AF65-F5344CB8AC3E}">
        <p14:creationId xmlns:p14="http://schemas.microsoft.com/office/powerpoint/2010/main" val="3876276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References</a:t>
            </a:r>
          </a:p>
          <a:p>
            <a:r>
              <a:rPr lang="en-CA" sz="1200" b="0" i="0" u="none" strike="noStrike" kern="1200" baseline="0" dirty="0">
                <a:solidFill>
                  <a:schemeClr val="tx1"/>
                </a:solidFill>
                <a:latin typeface="+mn-lt"/>
                <a:ea typeface="+mn-ea"/>
                <a:cs typeface="+mn-cs"/>
              </a:rPr>
              <a:t>1. Berber MJ. FINISH: remembering the discontinuation syndrome. Flu-like symptoms, Insomnia, Nausea, Imbalance, Sensory disturbances, and </a:t>
            </a:r>
            <a:r>
              <a:rPr lang="en-CA" sz="1200" b="0" i="0" u="none" strike="noStrike" kern="1200" baseline="0" dirty="0" err="1">
                <a:solidFill>
                  <a:schemeClr val="tx1"/>
                </a:solidFill>
                <a:latin typeface="+mn-lt"/>
                <a:ea typeface="+mn-ea"/>
                <a:cs typeface="+mn-cs"/>
              </a:rPr>
              <a:t>Hyperarousal</a:t>
            </a:r>
            <a:r>
              <a:rPr lang="en-CA" sz="1200" b="0" i="0" u="none" strike="noStrike" kern="1200" baseline="0" dirty="0">
                <a:solidFill>
                  <a:schemeClr val="tx1"/>
                </a:solidFill>
                <a:latin typeface="+mn-lt"/>
                <a:ea typeface="+mn-ea"/>
                <a:cs typeface="+mn-cs"/>
              </a:rPr>
              <a:t> (anxiety/agitation). J Clin Psychiatry. 1998;59:255.</a:t>
            </a:r>
          </a:p>
          <a:p>
            <a:r>
              <a:rPr lang="en-CA" sz="1200" b="0" i="0" u="none" strike="noStrike" kern="1200" baseline="0" dirty="0">
                <a:solidFill>
                  <a:schemeClr val="tx1"/>
                </a:solidFill>
                <a:latin typeface="+mn-lt"/>
                <a:ea typeface="+mn-ea"/>
                <a:cs typeface="+mn-cs"/>
              </a:rPr>
              <a:t>2. Fava GA, et al. Withdrawal symptoms after selective serotonin reuptake inhibitor discontinuation: a systematic</a:t>
            </a:r>
          </a:p>
          <a:p>
            <a:r>
              <a:rPr lang="en-CA" sz="1200" b="0" i="0" u="none" strike="noStrike" kern="1200" baseline="0" dirty="0">
                <a:solidFill>
                  <a:schemeClr val="tx1"/>
                </a:solidFill>
                <a:latin typeface="+mn-lt"/>
                <a:ea typeface="+mn-ea"/>
                <a:cs typeface="+mn-cs"/>
              </a:rPr>
              <a:t>review. </a:t>
            </a:r>
            <a:r>
              <a:rPr lang="en-CA" sz="1200" b="0" i="0" u="none" strike="noStrike" kern="1200" baseline="0" dirty="0" err="1">
                <a:solidFill>
                  <a:schemeClr val="tx1"/>
                </a:solidFill>
                <a:latin typeface="+mn-lt"/>
                <a:ea typeface="+mn-ea"/>
                <a:cs typeface="+mn-cs"/>
              </a:rPr>
              <a:t>Psychother</a:t>
            </a:r>
            <a:r>
              <a:rPr lang="en-CA" sz="1200" b="0" i="0" u="none" strike="noStrike" kern="1200" baseline="0" dirty="0">
                <a:solidFill>
                  <a:schemeClr val="tx1"/>
                </a:solidFill>
                <a:latin typeface="+mn-lt"/>
                <a:ea typeface="+mn-ea"/>
                <a:cs typeface="+mn-cs"/>
              </a:rPr>
              <a:t> </a:t>
            </a:r>
            <a:r>
              <a:rPr lang="en-CA" sz="1200" b="0" i="0" u="none" strike="noStrike" kern="1200" baseline="0" dirty="0" err="1">
                <a:solidFill>
                  <a:schemeClr val="tx1"/>
                </a:solidFill>
                <a:latin typeface="+mn-lt"/>
                <a:ea typeface="+mn-ea"/>
                <a:cs typeface="+mn-cs"/>
              </a:rPr>
              <a:t>Psychosom</a:t>
            </a:r>
            <a:r>
              <a:rPr lang="en-CA" sz="1200" b="0" i="0" u="none" strike="noStrike" kern="1200" baseline="0" dirty="0">
                <a:solidFill>
                  <a:schemeClr val="tx1"/>
                </a:solidFill>
                <a:latin typeface="+mn-lt"/>
                <a:ea typeface="+mn-ea"/>
                <a:cs typeface="+mn-cs"/>
              </a:rPr>
              <a:t>. 2015;84:72-81.</a:t>
            </a:r>
          </a:p>
          <a:p>
            <a:r>
              <a:rPr lang="en-CA" sz="1200" b="0" i="0" u="none" strike="noStrike" kern="1200" baseline="0" dirty="0">
                <a:solidFill>
                  <a:schemeClr val="tx1"/>
                </a:solidFill>
                <a:latin typeface="+mn-lt"/>
                <a:ea typeface="+mn-ea"/>
                <a:cs typeface="+mn-cs"/>
              </a:rPr>
              <a:t>3. Renoir T. Selective serotonin reuptake inhibitor antidepressant treatment discontinuation syndrome: a review of the clinical evidence and the possible mechanisms involved. Front </a:t>
            </a:r>
            <a:r>
              <a:rPr lang="en-CA" sz="1200" b="0" i="0" u="none" strike="noStrike" kern="1200" baseline="0" dirty="0" err="1">
                <a:solidFill>
                  <a:schemeClr val="tx1"/>
                </a:solidFill>
                <a:latin typeface="+mn-lt"/>
                <a:ea typeface="+mn-ea"/>
                <a:cs typeface="+mn-cs"/>
              </a:rPr>
              <a:t>Pharmacol</a:t>
            </a:r>
            <a:r>
              <a:rPr lang="en-CA" sz="1200" b="0" i="0" u="none" strike="noStrike" kern="1200" baseline="0" dirty="0">
                <a:solidFill>
                  <a:schemeClr val="tx1"/>
                </a:solidFill>
                <a:latin typeface="+mn-lt"/>
                <a:ea typeface="+mn-ea"/>
                <a:cs typeface="+mn-cs"/>
              </a:rPr>
              <a:t>. 2013;4:45.</a:t>
            </a:r>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28</a:t>
            </a:fld>
            <a:endParaRPr lang="en-CA">
              <a:solidFill>
                <a:prstClr val="black"/>
              </a:solidFill>
            </a:endParaRPr>
          </a:p>
        </p:txBody>
      </p:sp>
    </p:spTree>
    <p:extLst>
      <p:ext uri="{BB962C8B-B14F-4D97-AF65-F5344CB8AC3E}">
        <p14:creationId xmlns:p14="http://schemas.microsoft.com/office/powerpoint/2010/main" val="1378358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References</a:t>
            </a:r>
          </a:p>
          <a:p>
            <a:r>
              <a:rPr lang="en-CA" sz="1200" b="0" i="0" u="none" strike="noStrike" kern="1200" baseline="0" dirty="0">
                <a:solidFill>
                  <a:schemeClr val="tx1"/>
                </a:solidFill>
                <a:latin typeface="+mn-lt"/>
                <a:ea typeface="+mn-ea"/>
                <a:cs typeface="+mn-cs"/>
              </a:rPr>
              <a:t>1. </a:t>
            </a:r>
            <a:r>
              <a:rPr lang="en-CA" sz="1200" b="0" i="0" u="none" strike="noStrike" kern="1200" baseline="0" dirty="0" err="1">
                <a:solidFill>
                  <a:schemeClr val="tx1"/>
                </a:solidFill>
                <a:latin typeface="+mn-lt"/>
                <a:ea typeface="+mn-ea"/>
                <a:cs typeface="+mn-cs"/>
              </a:rPr>
              <a:t>Berlim</a:t>
            </a:r>
            <a:r>
              <a:rPr lang="en-CA" sz="1200" b="0" i="0" u="none" strike="noStrike" kern="1200" baseline="0" dirty="0">
                <a:solidFill>
                  <a:schemeClr val="tx1"/>
                </a:solidFill>
                <a:latin typeface="+mn-lt"/>
                <a:ea typeface="+mn-ea"/>
                <a:cs typeface="+mn-cs"/>
              </a:rPr>
              <a:t> MT, </a:t>
            </a:r>
            <a:r>
              <a:rPr lang="en-CA" sz="1200" b="0" i="0" u="none" strike="noStrike" kern="1200" baseline="0" dirty="0" err="1">
                <a:solidFill>
                  <a:schemeClr val="tx1"/>
                </a:solidFill>
                <a:latin typeface="+mn-lt"/>
                <a:ea typeface="+mn-ea"/>
                <a:cs typeface="+mn-cs"/>
              </a:rPr>
              <a:t>Turecki</a:t>
            </a:r>
            <a:r>
              <a:rPr lang="en-CA" sz="1200" b="0" i="0" u="none" strike="noStrike" kern="1200" baseline="0" dirty="0">
                <a:solidFill>
                  <a:schemeClr val="tx1"/>
                </a:solidFill>
                <a:latin typeface="+mn-lt"/>
                <a:ea typeface="+mn-ea"/>
                <a:cs typeface="+mn-cs"/>
              </a:rPr>
              <a:t> G. Definition, assessment, and staging of treatment-resistant refractory major depression: a review of current concepts and methods. Can J Psychiatry. 2007;52:46-54.</a:t>
            </a:r>
          </a:p>
          <a:p>
            <a:r>
              <a:rPr lang="en-CA" sz="1200" b="0" i="0" u="none" strike="noStrike" kern="1200" baseline="0" dirty="0">
                <a:solidFill>
                  <a:schemeClr val="tx1"/>
                </a:solidFill>
                <a:latin typeface="+mn-lt"/>
                <a:ea typeface="+mn-ea"/>
                <a:cs typeface="+mn-cs"/>
              </a:rPr>
              <a:t>2. McIntyre RS, et al. Treatment-resistant depression: definitions, review of the evidence, and algorithmic</a:t>
            </a:r>
          </a:p>
          <a:p>
            <a:r>
              <a:rPr lang="en-CA" sz="1200" b="0" i="0" u="none" strike="noStrike" kern="1200" baseline="0" dirty="0">
                <a:solidFill>
                  <a:schemeClr val="tx1"/>
                </a:solidFill>
                <a:latin typeface="+mn-lt"/>
                <a:ea typeface="+mn-ea"/>
                <a:cs typeface="+mn-cs"/>
              </a:rPr>
              <a:t>approach. J Affect </a:t>
            </a:r>
            <a:r>
              <a:rPr lang="en-CA" sz="1200" b="0" i="0" u="none" strike="noStrike" kern="1200" baseline="0" dirty="0" err="1">
                <a:solidFill>
                  <a:schemeClr val="tx1"/>
                </a:solidFill>
                <a:latin typeface="+mn-lt"/>
                <a:ea typeface="+mn-ea"/>
                <a:cs typeface="+mn-cs"/>
              </a:rPr>
              <a:t>Disord</a:t>
            </a:r>
            <a:r>
              <a:rPr lang="en-CA" sz="1200" b="0" i="0" u="none" strike="noStrike" kern="1200" baseline="0" dirty="0">
                <a:solidFill>
                  <a:schemeClr val="tx1"/>
                </a:solidFill>
                <a:latin typeface="+mn-lt"/>
                <a:ea typeface="+mn-ea"/>
                <a:cs typeface="+mn-cs"/>
              </a:rPr>
              <a:t>. 2014;156:1-7.</a:t>
            </a:r>
          </a:p>
          <a:p>
            <a:r>
              <a:rPr lang="en-CA" sz="1200" b="0" i="0" u="none" strike="noStrike" kern="1200" baseline="0" dirty="0">
                <a:solidFill>
                  <a:schemeClr val="tx1"/>
                </a:solidFill>
                <a:latin typeface="+mn-lt"/>
                <a:ea typeface="+mn-ea"/>
                <a:cs typeface="+mn-cs"/>
              </a:rPr>
              <a:t>3. Roberson AM, et al. Antidepressant </a:t>
            </a:r>
            <a:r>
              <a:rPr lang="en-CA" sz="1200" b="0" i="0" u="none" strike="noStrike" kern="1200" baseline="0" dirty="0" err="1">
                <a:solidFill>
                  <a:schemeClr val="tx1"/>
                </a:solidFill>
                <a:latin typeface="+mn-lt"/>
                <a:ea typeface="+mn-ea"/>
                <a:cs typeface="+mn-cs"/>
              </a:rPr>
              <a:t>nonadherence</a:t>
            </a:r>
            <a:r>
              <a:rPr lang="en-CA" sz="1200" b="0" i="0" u="none" strike="noStrike" kern="1200" baseline="0" dirty="0">
                <a:solidFill>
                  <a:schemeClr val="tx1"/>
                </a:solidFill>
                <a:latin typeface="+mn-lt"/>
                <a:ea typeface="+mn-ea"/>
                <a:cs typeface="+mn-cs"/>
              </a:rPr>
              <a:t> in routine clinical settings determined from discarded</a:t>
            </a:r>
          </a:p>
          <a:p>
            <a:r>
              <a:rPr lang="pl-PL" sz="1200" b="0" i="0" u="none" strike="noStrike" kern="1200" baseline="0" dirty="0">
                <a:solidFill>
                  <a:schemeClr val="tx1"/>
                </a:solidFill>
                <a:latin typeface="+mn-lt"/>
                <a:ea typeface="+mn-ea"/>
                <a:cs typeface="+mn-cs"/>
              </a:rPr>
              <a:t>blood samples. J Clin Psychiatry. 2016;77:359-362.</a:t>
            </a:r>
          </a:p>
          <a:p>
            <a:r>
              <a:rPr lang="en-CA" sz="1200" b="0" i="0" u="none" strike="noStrike" kern="1200" baseline="0" dirty="0">
                <a:solidFill>
                  <a:schemeClr val="tx1"/>
                </a:solidFill>
                <a:latin typeface="+mn-lt"/>
                <a:ea typeface="+mn-ea"/>
                <a:cs typeface="+mn-cs"/>
              </a:rPr>
              <a:t>4. </a:t>
            </a:r>
            <a:r>
              <a:rPr lang="en-CA" sz="1200" b="0" i="0" u="none" strike="noStrike" kern="1200" baseline="0" dirty="0" err="1">
                <a:solidFill>
                  <a:schemeClr val="tx1"/>
                </a:solidFill>
                <a:latin typeface="+mn-lt"/>
                <a:ea typeface="+mn-ea"/>
                <a:cs typeface="+mn-cs"/>
              </a:rPr>
              <a:t>Trivedi</a:t>
            </a:r>
            <a:r>
              <a:rPr lang="en-CA" sz="1200" b="0" i="0" u="none" strike="noStrike" kern="1200" baseline="0" dirty="0">
                <a:solidFill>
                  <a:schemeClr val="tx1"/>
                </a:solidFill>
                <a:latin typeface="+mn-lt"/>
                <a:ea typeface="+mn-ea"/>
                <a:cs typeface="+mn-cs"/>
              </a:rPr>
              <a:t> MH, et al. Maximizing the adequacy of medication treatment in controlled trials and clinical practice: STAR(*)D measurement-based care. Neuropsychopharmacology. 2007;32:2479-2489.</a:t>
            </a:r>
          </a:p>
          <a:p>
            <a:r>
              <a:rPr lang="en-CA" sz="1200" b="0" i="0" u="none" strike="noStrike" kern="1200" baseline="0" dirty="0">
                <a:solidFill>
                  <a:schemeClr val="tx1"/>
                </a:solidFill>
                <a:latin typeface="+mn-lt"/>
                <a:ea typeface="+mn-ea"/>
                <a:cs typeface="+mn-cs"/>
              </a:rPr>
              <a:t>5. Parikh SV, et al. Canadian Network for Mood and Anxiety Treatments (CANMAT) 2016 clinical guidelines for the management of adults with major depressive disorder: section 2. psychological treatments. Can J Psychiatry.</a:t>
            </a:r>
          </a:p>
          <a:p>
            <a:r>
              <a:rPr lang="en-CA" sz="1200" b="0" i="0" u="none" strike="noStrike" kern="1200" baseline="0" dirty="0">
                <a:solidFill>
                  <a:schemeClr val="tx1"/>
                </a:solidFill>
                <a:latin typeface="+mn-lt"/>
                <a:ea typeface="+mn-ea"/>
                <a:cs typeface="+mn-cs"/>
              </a:rPr>
              <a:t>Forthcoming 2016 Sep.</a:t>
            </a:r>
          </a:p>
          <a:p>
            <a:r>
              <a:rPr lang="en-CA" sz="1200" b="0" i="0" u="none" strike="noStrike" kern="1200" baseline="0" dirty="0">
                <a:solidFill>
                  <a:schemeClr val="tx1"/>
                </a:solidFill>
                <a:latin typeface="+mn-lt"/>
                <a:ea typeface="+mn-ea"/>
                <a:cs typeface="+mn-cs"/>
              </a:rPr>
              <a:t>6. </a:t>
            </a:r>
            <a:r>
              <a:rPr lang="en-CA" sz="1200" b="0" i="0" u="none" strike="noStrike" kern="1200" baseline="0" dirty="0" err="1">
                <a:solidFill>
                  <a:schemeClr val="tx1"/>
                </a:solidFill>
                <a:latin typeface="+mn-lt"/>
                <a:ea typeface="+mn-ea"/>
                <a:cs typeface="+mn-cs"/>
              </a:rPr>
              <a:t>Milev</a:t>
            </a:r>
            <a:r>
              <a:rPr lang="en-CA" sz="1200" b="0" i="0" u="none" strike="noStrike" kern="1200" baseline="0" dirty="0">
                <a:solidFill>
                  <a:schemeClr val="tx1"/>
                </a:solidFill>
                <a:latin typeface="+mn-lt"/>
                <a:ea typeface="+mn-ea"/>
                <a:cs typeface="+mn-cs"/>
              </a:rPr>
              <a:t> R, et al. Canadian Network for Mood and Anxiety Treatments (CANMAT) 2016 clinical guidelines for the management of adults with major depressive disorder: section 4. </a:t>
            </a:r>
            <a:r>
              <a:rPr lang="en-CA" sz="1200" b="0" i="0" u="none" strike="noStrike" kern="1200" baseline="0" dirty="0" err="1">
                <a:solidFill>
                  <a:schemeClr val="tx1"/>
                </a:solidFill>
                <a:latin typeface="+mn-lt"/>
                <a:ea typeface="+mn-ea"/>
                <a:cs typeface="+mn-cs"/>
              </a:rPr>
              <a:t>neurostimulation</a:t>
            </a:r>
            <a:r>
              <a:rPr lang="en-CA" sz="1200" b="0" i="0" u="none" strike="noStrike" kern="1200" baseline="0" dirty="0">
                <a:solidFill>
                  <a:schemeClr val="tx1"/>
                </a:solidFill>
                <a:latin typeface="+mn-lt"/>
                <a:ea typeface="+mn-ea"/>
                <a:cs typeface="+mn-cs"/>
              </a:rPr>
              <a:t> treatments. Can J Psychiatry.</a:t>
            </a:r>
          </a:p>
          <a:p>
            <a:r>
              <a:rPr lang="en-CA" sz="1200" b="0" i="0" u="none" strike="noStrike" kern="1200" baseline="0" dirty="0">
                <a:solidFill>
                  <a:schemeClr val="tx1"/>
                </a:solidFill>
                <a:latin typeface="+mn-lt"/>
                <a:ea typeface="+mn-ea"/>
                <a:cs typeface="+mn-cs"/>
              </a:rPr>
              <a:t>Forthcoming 2016 Sep.</a:t>
            </a:r>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29</a:t>
            </a:fld>
            <a:endParaRPr lang="en-CA">
              <a:solidFill>
                <a:prstClr val="black"/>
              </a:solidFill>
            </a:endParaRPr>
          </a:p>
        </p:txBody>
      </p:sp>
    </p:spTree>
    <p:extLst>
      <p:ext uri="{BB962C8B-B14F-4D97-AF65-F5344CB8AC3E}">
        <p14:creationId xmlns:p14="http://schemas.microsoft.com/office/powerpoint/2010/main" val="2793355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Reference</a:t>
            </a:r>
          </a:p>
          <a:p>
            <a:r>
              <a:rPr lang="en-CA" sz="1200" b="0" i="0" u="none" strike="noStrike" kern="1200" baseline="0" dirty="0" err="1">
                <a:solidFill>
                  <a:schemeClr val="tx1"/>
                </a:solidFill>
                <a:latin typeface="+mn-lt"/>
                <a:ea typeface="+mn-ea"/>
                <a:cs typeface="+mn-cs"/>
              </a:rPr>
              <a:t>Santaguida</a:t>
            </a:r>
            <a:r>
              <a:rPr lang="en-CA" sz="1200" b="0" i="0" u="none" strike="noStrike" kern="1200" baseline="0" dirty="0">
                <a:solidFill>
                  <a:schemeClr val="tx1"/>
                </a:solidFill>
                <a:latin typeface="+mn-lt"/>
                <a:ea typeface="+mn-ea"/>
                <a:cs typeface="+mn-cs"/>
              </a:rPr>
              <a:t> PL, et al. Treatment for depression after unsatisfactory response to SSRIs. Rockville (MD): Agency for Healthcare Research and Quality; 2012. Report No.: 12-EHC050-EF. AHRQ Comparative Effectiveness Reviews.</a:t>
            </a:r>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31</a:t>
            </a:fld>
            <a:endParaRPr lang="en-CA">
              <a:solidFill>
                <a:prstClr val="black"/>
              </a:solidFill>
            </a:endParaRPr>
          </a:p>
        </p:txBody>
      </p:sp>
    </p:spTree>
    <p:extLst>
      <p:ext uri="{BB962C8B-B14F-4D97-AF65-F5344CB8AC3E}">
        <p14:creationId xmlns:p14="http://schemas.microsoft.com/office/powerpoint/2010/main" val="3207770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Reference</a:t>
            </a:r>
          </a:p>
          <a:p>
            <a:r>
              <a:rPr lang="en-CA" sz="1200" b="0" i="0" u="none" strike="noStrike" kern="1200" baseline="0" dirty="0">
                <a:solidFill>
                  <a:schemeClr val="tx1"/>
                </a:solidFill>
                <a:latin typeface="+mn-lt"/>
                <a:ea typeface="+mn-ea"/>
                <a:cs typeface="+mn-cs"/>
              </a:rPr>
              <a:t>Hieronymus F, et al. Consistent superiority of selective serotonin reuptake inhibitors over placebo in reducing depressed mood in patients with major depression. Mol Psychiatry. 2016;21:523-530.</a:t>
            </a:r>
            <a:endParaRPr lang="en-CA" dirty="0"/>
          </a:p>
          <a:p>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5</a:t>
            </a:fld>
            <a:endParaRPr lang="en-CA" dirty="0">
              <a:solidFill>
                <a:prstClr val="black"/>
              </a:solidFill>
            </a:endParaRPr>
          </a:p>
        </p:txBody>
      </p:sp>
    </p:spTree>
    <p:extLst>
      <p:ext uri="{BB962C8B-B14F-4D97-AF65-F5344CB8AC3E}">
        <p14:creationId xmlns:p14="http://schemas.microsoft.com/office/powerpoint/2010/main" val="38212327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Reference</a:t>
            </a:r>
          </a:p>
          <a:p>
            <a:r>
              <a:rPr lang="en-CA" sz="1200" b="0" i="0" u="none" strike="noStrike" kern="1200" baseline="0" dirty="0">
                <a:solidFill>
                  <a:schemeClr val="tx1"/>
                </a:solidFill>
                <a:latin typeface="+mn-lt"/>
                <a:ea typeface="+mn-ea"/>
                <a:cs typeface="+mn-cs"/>
              </a:rPr>
              <a:t>Rush AJ, et al. STAR*D: revising conventional wisdom. CNS Drugs. 2009;23:627-647.</a:t>
            </a:r>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32</a:t>
            </a:fld>
            <a:endParaRPr lang="en-CA">
              <a:solidFill>
                <a:prstClr val="black"/>
              </a:solidFill>
            </a:endParaRPr>
          </a:p>
        </p:txBody>
      </p:sp>
    </p:spTree>
    <p:extLst>
      <p:ext uri="{BB962C8B-B14F-4D97-AF65-F5344CB8AC3E}">
        <p14:creationId xmlns:p14="http://schemas.microsoft.com/office/powerpoint/2010/main" val="33162155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References</a:t>
            </a:r>
          </a:p>
          <a:p>
            <a:r>
              <a:rPr lang="en-CA" sz="1200" b="0" i="0" u="none" strike="noStrike" kern="1200" baseline="0" dirty="0">
                <a:solidFill>
                  <a:schemeClr val="tx1"/>
                </a:solidFill>
                <a:latin typeface="+mn-lt"/>
                <a:ea typeface="+mn-ea"/>
                <a:cs typeface="+mn-cs"/>
              </a:rPr>
              <a:t>1. Zhou X, et al. Comparative efficacy, acceptability, and tolerability of augmentation agents in treatment-resistant depression: systematic review and network meta-analysis. J Clin Psychiatry. 2015;76:e487-e498.</a:t>
            </a:r>
          </a:p>
          <a:p>
            <a:r>
              <a:rPr lang="en-CA" sz="1200" b="0" i="0" u="none" strike="noStrike" kern="1200" baseline="0" dirty="0">
                <a:solidFill>
                  <a:schemeClr val="tx1"/>
                </a:solidFill>
                <a:latin typeface="+mn-lt"/>
                <a:ea typeface="+mn-ea"/>
                <a:cs typeface="+mn-cs"/>
              </a:rPr>
              <a:t>2. </a:t>
            </a:r>
            <a:r>
              <a:rPr lang="en-CA" sz="1200" b="0" i="0" u="none" strike="noStrike" kern="1200" baseline="0" dirty="0" err="1">
                <a:solidFill>
                  <a:schemeClr val="tx1"/>
                </a:solidFill>
                <a:latin typeface="+mn-lt"/>
                <a:ea typeface="+mn-ea"/>
                <a:cs typeface="+mn-cs"/>
              </a:rPr>
              <a:t>Komossa</a:t>
            </a:r>
            <a:r>
              <a:rPr lang="en-CA" sz="1200" b="0" i="0" u="none" strike="noStrike" kern="1200" baseline="0" dirty="0">
                <a:solidFill>
                  <a:schemeClr val="tx1"/>
                </a:solidFill>
                <a:latin typeface="+mn-lt"/>
                <a:ea typeface="+mn-ea"/>
                <a:cs typeface="+mn-cs"/>
              </a:rPr>
              <a:t> K, et al. Second generation antipsychotics for major depressive disorder and dysthymia. Cochrane Database </a:t>
            </a:r>
            <a:r>
              <a:rPr lang="en-CA" sz="1200" b="0" i="0" u="none" strike="noStrike" kern="1200" baseline="0" dirty="0" err="1">
                <a:solidFill>
                  <a:schemeClr val="tx1"/>
                </a:solidFill>
                <a:latin typeface="+mn-lt"/>
                <a:ea typeface="+mn-ea"/>
                <a:cs typeface="+mn-cs"/>
              </a:rPr>
              <a:t>Syst</a:t>
            </a:r>
            <a:r>
              <a:rPr lang="en-CA" sz="1200" b="0" i="0" u="none" strike="noStrike" kern="1200" baseline="0" dirty="0">
                <a:solidFill>
                  <a:schemeClr val="tx1"/>
                </a:solidFill>
                <a:latin typeface="+mn-lt"/>
                <a:ea typeface="+mn-ea"/>
                <a:cs typeface="+mn-cs"/>
              </a:rPr>
              <a:t> Rev. 2010;(12):CD008121.</a:t>
            </a:r>
          </a:p>
          <a:p>
            <a:r>
              <a:rPr lang="en-CA" sz="1200" b="0" i="0" u="none" strike="noStrike" kern="1200" baseline="0" dirty="0">
                <a:solidFill>
                  <a:schemeClr val="tx1"/>
                </a:solidFill>
                <a:latin typeface="+mn-lt"/>
                <a:ea typeface="+mn-ea"/>
                <a:cs typeface="+mn-cs"/>
              </a:rPr>
              <a:t>3. Nelson JC, </a:t>
            </a:r>
            <a:r>
              <a:rPr lang="en-CA" sz="1200" b="0" i="0" u="none" strike="noStrike" kern="1200" baseline="0" dirty="0" err="1">
                <a:solidFill>
                  <a:schemeClr val="tx1"/>
                </a:solidFill>
                <a:latin typeface="+mn-lt"/>
                <a:ea typeface="+mn-ea"/>
                <a:cs typeface="+mn-cs"/>
              </a:rPr>
              <a:t>Papakostas</a:t>
            </a:r>
            <a:r>
              <a:rPr lang="en-CA" sz="1200" b="0" i="0" u="none" strike="noStrike" kern="1200" baseline="0" dirty="0">
                <a:solidFill>
                  <a:schemeClr val="tx1"/>
                </a:solidFill>
                <a:latin typeface="+mn-lt"/>
                <a:ea typeface="+mn-ea"/>
                <a:cs typeface="+mn-cs"/>
              </a:rPr>
              <a:t> GI. Atypical antipsychotic augmentation in major depressive disorder: a meta-analysis of placebo controlled randomized trials. Am J Psychiatry. 2009;166:980-991.</a:t>
            </a:r>
          </a:p>
          <a:p>
            <a:r>
              <a:rPr lang="it-IT" sz="1200" b="0" i="0" u="none" strike="noStrike" kern="1200" baseline="0" dirty="0">
                <a:solidFill>
                  <a:schemeClr val="tx1"/>
                </a:solidFill>
                <a:latin typeface="+mn-lt"/>
                <a:ea typeface="+mn-ea"/>
                <a:cs typeface="+mn-cs"/>
              </a:rPr>
              <a:t>4. Spielmans GI, et al. Adjunctive </a:t>
            </a:r>
            <a:r>
              <a:rPr lang="en-CA" sz="1200" b="0" i="0" u="none" strike="noStrike" kern="1200" baseline="0" dirty="0">
                <a:solidFill>
                  <a:schemeClr val="tx1"/>
                </a:solidFill>
                <a:latin typeface="+mn-lt"/>
                <a:ea typeface="+mn-ea"/>
                <a:cs typeface="+mn-cs"/>
              </a:rPr>
              <a:t>atypical antipsychotic treatment for major depressive disorder: a meta-analysis of depression, quality of life, and safety outcomes. </a:t>
            </a:r>
            <a:r>
              <a:rPr lang="en-CA" sz="1200" b="0" i="0" u="none" strike="noStrike" kern="1200" baseline="0" dirty="0" err="1">
                <a:solidFill>
                  <a:schemeClr val="tx1"/>
                </a:solidFill>
                <a:latin typeface="+mn-lt"/>
                <a:ea typeface="+mn-ea"/>
                <a:cs typeface="+mn-cs"/>
              </a:rPr>
              <a:t>PLoS</a:t>
            </a:r>
            <a:r>
              <a:rPr lang="en-CA" sz="1200" b="0" i="0" u="none" strike="noStrike" kern="1200" baseline="0" dirty="0">
                <a:solidFill>
                  <a:schemeClr val="tx1"/>
                </a:solidFill>
                <a:latin typeface="+mn-lt"/>
                <a:ea typeface="+mn-ea"/>
                <a:cs typeface="+mn-cs"/>
              </a:rPr>
              <a:t> Med. 2013;10:e1001403.</a:t>
            </a:r>
          </a:p>
          <a:p>
            <a:r>
              <a:rPr lang="en-CA" sz="1200" b="0" i="0" u="none" strike="noStrike" kern="1200" baseline="0" dirty="0">
                <a:solidFill>
                  <a:schemeClr val="tx1"/>
                </a:solidFill>
                <a:latin typeface="+mn-lt"/>
                <a:ea typeface="+mn-ea"/>
                <a:cs typeface="+mn-cs"/>
              </a:rPr>
              <a:t>5. Wen XJ, et al. Meta-analysis on the efficacy and tolerability of the augmentation of antidepressants with atypical antipsychotics in patients with major depressive disorder. </a:t>
            </a:r>
            <a:r>
              <a:rPr lang="en-CA" sz="1200" b="0" i="0" u="none" strike="noStrike" kern="1200" baseline="0" dirty="0" err="1">
                <a:solidFill>
                  <a:schemeClr val="tx1"/>
                </a:solidFill>
                <a:latin typeface="+mn-lt"/>
                <a:ea typeface="+mn-ea"/>
                <a:cs typeface="+mn-cs"/>
              </a:rPr>
              <a:t>Braz</a:t>
            </a:r>
            <a:r>
              <a:rPr lang="en-CA" sz="1200" b="0" i="0" u="none" strike="noStrike" kern="1200" baseline="0" dirty="0">
                <a:solidFill>
                  <a:schemeClr val="tx1"/>
                </a:solidFill>
                <a:latin typeface="+mn-lt"/>
                <a:ea typeface="+mn-ea"/>
                <a:cs typeface="+mn-cs"/>
              </a:rPr>
              <a:t> J Med </a:t>
            </a:r>
            <a:r>
              <a:rPr lang="en-CA" sz="1200" b="0" i="0" u="none" strike="noStrike" kern="1200" baseline="0" dirty="0" err="1">
                <a:solidFill>
                  <a:schemeClr val="tx1"/>
                </a:solidFill>
                <a:latin typeface="+mn-lt"/>
                <a:ea typeface="+mn-ea"/>
                <a:cs typeface="+mn-cs"/>
              </a:rPr>
              <a:t>Biol</a:t>
            </a:r>
            <a:r>
              <a:rPr lang="en-CA" sz="1200" b="0" i="0" u="none" strike="noStrike" kern="1200" baseline="0" dirty="0">
                <a:solidFill>
                  <a:schemeClr val="tx1"/>
                </a:solidFill>
                <a:latin typeface="+mn-lt"/>
                <a:ea typeface="+mn-ea"/>
                <a:cs typeface="+mn-cs"/>
              </a:rPr>
              <a:t> Res. 2014;47:605-616.</a:t>
            </a:r>
          </a:p>
          <a:p>
            <a:r>
              <a:rPr lang="en-CA" sz="1200" b="0" i="0" u="none" strike="noStrike" kern="1200" baseline="0" dirty="0">
                <a:solidFill>
                  <a:schemeClr val="tx1"/>
                </a:solidFill>
                <a:latin typeface="+mn-lt"/>
                <a:ea typeface="+mn-ea"/>
                <a:cs typeface="+mn-cs"/>
              </a:rPr>
              <a:t>6. Zhou X, et al. Atypical antipsychotic augmentation for treatment-resistant depression: a systematic review and network meta-analysis. Int J Neuropsychopharmacol.2015;18:pyv060.</a:t>
            </a:r>
          </a:p>
          <a:p>
            <a:r>
              <a:rPr lang="en-CA" sz="1200" b="0" i="0" u="none" strike="noStrike" kern="1200" baseline="0" dirty="0">
                <a:solidFill>
                  <a:schemeClr val="tx1"/>
                </a:solidFill>
                <a:latin typeface="+mn-lt"/>
                <a:ea typeface="+mn-ea"/>
                <a:cs typeface="+mn-cs"/>
              </a:rPr>
              <a:t>7. </a:t>
            </a:r>
            <a:r>
              <a:rPr lang="en-CA" sz="1200" b="0" i="0" u="none" strike="noStrike" kern="1200" baseline="0" dirty="0" err="1">
                <a:solidFill>
                  <a:schemeClr val="tx1"/>
                </a:solidFill>
                <a:latin typeface="+mn-lt"/>
                <a:ea typeface="+mn-ea"/>
                <a:cs typeface="+mn-cs"/>
              </a:rPr>
              <a:t>Thase</a:t>
            </a:r>
            <a:r>
              <a:rPr lang="en-CA" sz="1200" b="0" i="0" u="none" strike="noStrike" kern="1200" baseline="0" dirty="0">
                <a:solidFill>
                  <a:schemeClr val="tx1"/>
                </a:solidFill>
                <a:latin typeface="+mn-lt"/>
                <a:ea typeface="+mn-ea"/>
                <a:cs typeface="+mn-cs"/>
              </a:rPr>
              <a:t> ME, et al. Efficacy and safety of adjunctive </a:t>
            </a:r>
            <a:r>
              <a:rPr lang="en-CA" sz="1200" b="0" i="0" u="none" strike="noStrike" kern="1200" baseline="0" dirty="0" err="1">
                <a:solidFill>
                  <a:schemeClr val="tx1"/>
                </a:solidFill>
                <a:latin typeface="+mn-lt"/>
                <a:ea typeface="+mn-ea"/>
                <a:cs typeface="+mn-cs"/>
              </a:rPr>
              <a:t>brexpiprazole</a:t>
            </a:r>
            <a:r>
              <a:rPr lang="en-CA" sz="1200" b="0" i="0" u="none" strike="noStrike" kern="1200" baseline="0" dirty="0">
                <a:solidFill>
                  <a:schemeClr val="tx1"/>
                </a:solidFill>
                <a:latin typeface="+mn-lt"/>
                <a:ea typeface="+mn-ea"/>
                <a:cs typeface="+mn-cs"/>
              </a:rPr>
              <a:t> 2 mg in major depressive disorder: a phase 3, randomized, placebo-controlled study in patients with inadequate response to antidepressants. J Clin Psychiatry. 2015;76:1224-1231.</a:t>
            </a:r>
          </a:p>
          <a:p>
            <a:r>
              <a:rPr lang="en-CA" sz="1200" b="0" i="0" u="none" strike="noStrike" kern="1200" baseline="0" dirty="0">
                <a:solidFill>
                  <a:schemeClr val="tx1"/>
                </a:solidFill>
                <a:latin typeface="+mn-lt"/>
                <a:ea typeface="+mn-ea"/>
                <a:cs typeface="+mn-cs"/>
              </a:rPr>
              <a:t>8. </a:t>
            </a:r>
            <a:r>
              <a:rPr lang="en-CA" sz="1200" b="0" i="0" u="none" strike="noStrike" kern="1200" baseline="0" dirty="0" err="1">
                <a:solidFill>
                  <a:schemeClr val="tx1"/>
                </a:solidFill>
                <a:latin typeface="+mn-lt"/>
                <a:ea typeface="+mn-ea"/>
                <a:cs typeface="+mn-cs"/>
              </a:rPr>
              <a:t>Thase</a:t>
            </a:r>
            <a:r>
              <a:rPr lang="en-CA" sz="1200" b="0" i="0" u="none" strike="noStrike" kern="1200" baseline="0" dirty="0">
                <a:solidFill>
                  <a:schemeClr val="tx1"/>
                </a:solidFill>
                <a:latin typeface="+mn-lt"/>
                <a:ea typeface="+mn-ea"/>
                <a:cs typeface="+mn-cs"/>
              </a:rPr>
              <a:t> ME, et al. Adjunctive </a:t>
            </a:r>
            <a:r>
              <a:rPr lang="en-CA" sz="1200" b="0" i="0" u="none" strike="noStrike" kern="1200" baseline="0" dirty="0" err="1">
                <a:solidFill>
                  <a:schemeClr val="tx1"/>
                </a:solidFill>
                <a:latin typeface="+mn-lt"/>
                <a:ea typeface="+mn-ea"/>
                <a:cs typeface="+mn-cs"/>
              </a:rPr>
              <a:t>brexpiprazole</a:t>
            </a:r>
            <a:r>
              <a:rPr lang="en-CA" sz="1200" b="0" i="0" u="none" strike="noStrike" kern="1200" baseline="0" dirty="0">
                <a:solidFill>
                  <a:schemeClr val="tx1"/>
                </a:solidFill>
                <a:latin typeface="+mn-lt"/>
                <a:ea typeface="+mn-ea"/>
                <a:cs typeface="+mn-cs"/>
              </a:rPr>
              <a:t> 1 and 3 mg for patients with major depressive disorder following inadequate response to antidepressants: a phase 3, randomized, double-blind study. J Clin Psychiatry. 2015;76:1232-1240.</a:t>
            </a:r>
          </a:p>
          <a:p>
            <a:r>
              <a:rPr lang="en-CA" sz="1200" b="0" i="0" u="none" strike="noStrike" kern="1200" baseline="0" dirty="0">
                <a:solidFill>
                  <a:schemeClr val="tx1"/>
                </a:solidFill>
                <a:latin typeface="+mn-lt"/>
                <a:ea typeface="+mn-ea"/>
                <a:cs typeface="+mn-cs"/>
              </a:rPr>
              <a:t>9. </a:t>
            </a:r>
            <a:r>
              <a:rPr lang="en-CA" sz="1200" b="0" i="0" u="none" strike="noStrike" kern="1200" baseline="0" dirty="0" err="1">
                <a:solidFill>
                  <a:schemeClr val="tx1"/>
                </a:solidFill>
                <a:latin typeface="+mn-lt"/>
                <a:ea typeface="+mn-ea"/>
                <a:cs typeface="+mn-cs"/>
              </a:rPr>
              <a:t>Papakostas</a:t>
            </a:r>
            <a:r>
              <a:rPr lang="en-CA" sz="1200" b="0" i="0" u="none" strike="noStrike" kern="1200" baseline="0" dirty="0">
                <a:solidFill>
                  <a:schemeClr val="tx1"/>
                </a:solidFill>
                <a:latin typeface="+mn-lt"/>
                <a:ea typeface="+mn-ea"/>
                <a:cs typeface="+mn-cs"/>
              </a:rPr>
              <a:t> GI, et al. </a:t>
            </a:r>
            <a:r>
              <a:rPr lang="en-CA" sz="1200" b="0" i="0" u="none" strike="noStrike" kern="1200" baseline="0" dirty="0" err="1">
                <a:solidFill>
                  <a:schemeClr val="tx1"/>
                </a:solidFill>
                <a:latin typeface="+mn-lt"/>
                <a:ea typeface="+mn-ea"/>
                <a:cs typeface="+mn-cs"/>
              </a:rPr>
              <a:t>Ziprasidone</a:t>
            </a:r>
            <a:r>
              <a:rPr lang="en-CA" sz="1200" b="0" i="0" u="none" strike="noStrike" kern="1200" baseline="0" dirty="0">
                <a:solidFill>
                  <a:schemeClr val="tx1"/>
                </a:solidFill>
                <a:latin typeface="+mn-lt"/>
                <a:ea typeface="+mn-ea"/>
                <a:cs typeface="+mn-cs"/>
              </a:rPr>
              <a:t> augmentation of </a:t>
            </a:r>
            <a:r>
              <a:rPr lang="en-CA" sz="1200" b="0" i="0" u="none" strike="noStrike" kern="1200" baseline="0" dirty="0" err="1">
                <a:solidFill>
                  <a:schemeClr val="tx1"/>
                </a:solidFill>
                <a:latin typeface="+mn-lt"/>
                <a:ea typeface="+mn-ea"/>
                <a:cs typeface="+mn-cs"/>
              </a:rPr>
              <a:t>escitalopram</a:t>
            </a:r>
            <a:r>
              <a:rPr lang="en-CA" sz="1200" b="0" i="0" u="none" strike="noStrike" kern="1200" baseline="0" dirty="0">
                <a:solidFill>
                  <a:schemeClr val="tx1"/>
                </a:solidFill>
                <a:latin typeface="+mn-lt"/>
                <a:ea typeface="+mn-ea"/>
                <a:cs typeface="+mn-cs"/>
              </a:rPr>
              <a:t> for major depressive disorder: efficacy results from a randomized, double-blind, placebo-controlled </a:t>
            </a:r>
            <a:r>
              <a:rPr lang="pl-PL" sz="1200" b="0" i="0" u="none" strike="noStrike" kern="1200" baseline="0" dirty="0">
                <a:solidFill>
                  <a:schemeClr val="tx1"/>
                </a:solidFill>
                <a:latin typeface="+mn-lt"/>
                <a:ea typeface="+mn-ea"/>
                <a:cs typeface="+mn-cs"/>
              </a:rPr>
              <a:t>study. Am J Psychiatry. 2015;172:1251-1258.</a:t>
            </a:r>
          </a:p>
          <a:p>
            <a:r>
              <a:rPr lang="en-CA" sz="1200" b="0" i="0" u="none" strike="noStrike" kern="1200" baseline="0" dirty="0">
                <a:solidFill>
                  <a:schemeClr val="tx1"/>
                </a:solidFill>
                <a:latin typeface="+mn-lt"/>
                <a:ea typeface="+mn-ea"/>
                <a:cs typeface="+mn-cs"/>
              </a:rPr>
              <a:t>10. Rocha FL, et al. Combination of antidepressants in the treatment of major depressive disorder: a systematic review and meta-analysis. J Clin Psychopharmacol. 2012;32:278-281.</a:t>
            </a:r>
          </a:p>
          <a:p>
            <a:r>
              <a:rPr lang="en-CA" sz="1200" b="0" i="0" u="none" strike="noStrike" kern="1200" baseline="0" dirty="0">
                <a:solidFill>
                  <a:schemeClr val="tx1"/>
                </a:solidFill>
                <a:latin typeface="+mn-lt"/>
                <a:ea typeface="+mn-ea"/>
                <a:cs typeface="+mn-cs"/>
              </a:rPr>
              <a:t>11. Galling B, et al. Safety and tolerability of antidepressant co-treatment in acute major depressive disorder: results from a systematic review and exploratory meta-analysis. Expert </a:t>
            </a:r>
            <a:r>
              <a:rPr lang="en-CA" sz="1200" b="0" i="0" u="none" strike="noStrike" kern="1200" baseline="0" dirty="0" err="1">
                <a:solidFill>
                  <a:schemeClr val="tx1"/>
                </a:solidFill>
                <a:latin typeface="+mn-lt"/>
                <a:ea typeface="+mn-ea"/>
                <a:cs typeface="+mn-cs"/>
              </a:rPr>
              <a:t>Opin</a:t>
            </a:r>
            <a:r>
              <a:rPr lang="en-CA" sz="1200" b="0" i="0" u="none" strike="noStrike" kern="1200" baseline="0" dirty="0">
                <a:solidFill>
                  <a:schemeClr val="tx1"/>
                </a:solidFill>
                <a:latin typeface="+mn-lt"/>
                <a:ea typeface="+mn-ea"/>
                <a:cs typeface="+mn-cs"/>
              </a:rPr>
              <a:t> Drug </a:t>
            </a:r>
            <a:r>
              <a:rPr lang="en-CA" sz="1200" b="0" i="0" u="none" strike="noStrike" kern="1200" baseline="0" dirty="0" err="1">
                <a:solidFill>
                  <a:schemeClr val="tx1"/>
                </a:solidFill>
                <a:latin typeface="+mn-lt"/>
                <a:ea typeface="+mn-ea"/>
                <a:cs typeface="+mn-cs"/>
              </a:rPr>
              <a:t>Saf</a:t>
            </a:r>
            <a:r>
              <a:rPr lang="en-CA" sz="1200" b="0" i="0" u="none" strike="noStrike" kern="1200" baseline="0" dirty="0">
                <a:solidFill>
                  <a:schemeClr val="tx1"/>
                </a:solidFill>
                <a:latin typeface="+mn-lt"/>
                <a:ea typeface="+mn-ea"/>
                <a:cs typeface="+mn-cs"/>
              </a:rPr>
              <a:t>. 2015;14:1587-1608.</a:t>
            </a:r>
          </a:p>
          <a:p>
            <a:r>
              <a:rPr lang="en-CA" sz="1200" b="0" i="0" u="none" strike="noStrike" kern="1200" baseline="0" dirty="0">
                <a:solidFill>
                  <a:schemeClr val="tx1"/>
                </a:solidFill>
                <a:latin typeface="+mn-lt"/>
                <a:ea typeface="+mn-ea"/>
                <a:cs typeface="+mn-cs"/>
              </a:rPr>
              <a:t>12. Bauer M, et al. Role of lithium augmentation in the management of major depressive disorder. CNS Drugs. 2014;28:331-342.</a:t>
            </a:r>
          </a:p>
          <a:p>
            <a:r>
              <a:rPr lang="en-CA" sz="1200" b="0" i="0" u="none" strike="noStrike" kern="1200" baseline="0" dirty="0">
                <a:solidFill>
                  <a:schemeClr val="tx1"/>
                </a:solidFill>
                <a:latin typeface="+mn-lt"/>
                <a:ea typeface="+mn-ea"/>
                <a:cs typeface="+mn-cs"/>
              </a:rPr>
              <a:t>13. Nelson JC, et al. A systematic review and meta-analysis of lithium augmentation of tricyclic and second generation antidepressants in major depression. J Affect </a:t>
            </a:r>
            <a:r>
              <a:rPr lang="en-CA" sz="1200" b="0" i="0" u="none" strike="noStrike" kern="1200" baseline="0" dirty="0" err="1">
                <a:solidFill>
                  <a:schemeClr val="tx1"/>
                </a:solidFill>
                <a:latin typeface="+mn-lt"/>
                <a:ea typeface="+mn-ea"/>
                <a:cs typeface="+mn-cs"/>
              </a:rPr>
              <a:t>Disord</a:t>
            </a:r>
            <a:r>
              <a:rPr lang="en-CA" sz="1200" b="0" i="0" u="none" strike="noStrike" kern="1200" baseline="0" dirty="0">
                <a:solidFill>
                  <a:schemeClr val="tx1"/>
                </a:solidFill>
                <a:latin typeface="+mn-lt"/>
                <a:ea typeface="+mn-ea"/>
                <a:cs typeface="+mn-cs"/>
              </a:rPr>
              <a:t>. 2014;168:269-275.</a:t>
            </a:r>
          </a:p>
          <a:p>
            <a:r>
              <a:rPr lang="en-CA" sz="1200" b="0" i="0" u="none" strike="noStrike" kern="1200" baseline="0" dirty="0">
                <a:solidFill>
                  <a:schemeClr val="tx1"/>
                </a:solidFill>
                <a:latin typeface="+mn-lt"/>
                <a:ea typeface="+mn-ea"/>
                <a:cs typeface="+mn-cs"/>
              </a:rPr>
              <a:t>14. Cooper-</a:t>
            </a:r>
            <a:r>
              <a:rPr lang="en-CA" sz="1200" b="0" i="0" u="none" strike="noStrike" kern="1200" baseline="0" dirty="0" err="1">
                <a:solidFill>
                  <a:schemeClr val="tx1"/>
                </a:solidFill>
                <a:latin typeface="+mn-lt"/>
                <a:ea typeface="+mn-ea"/>
                <a:cs typeface="+mn-cs"/>
              </a:rPr>
              <a:t>Kazaz</a:t>
            </a:r>
            <a:r>
              <a:rPr lang="en-CA" sz="1200" b="0" i="0" u="none" strike="noStrike" kern="1200" baseline="0" dirty="0">
                <a:solidFill>
                  <a:schemeClr val="tx1"/>
                </a:solidFill>
                <a:latin typeface="+mn-lt"/>
                <a:ea typeface="+mn-ea"/>
                <a:cs typeface="+mn-cs"/>
              </a:rPr>
              <a:t> R, </a:t>
            </a:r>
            <a:r>
              <a:rPr lang="en-CA" sz="1200" b="0" i="0" u="none" strike="noStrike" kern="1200" baseline="0" dirty="0" err="1">
                <a:solidFill>
                  <a:schemeClr val="tx1"/>
                </a:solidFill>
                <a:latin typeface="+mn-lt"/>
                <a:ea typeface="+mn-ea"/>
                <a:cs typeface="+mn-cs"/>
              </a:rPr>
              <a:t>Lerer</a:t>
            </a:r>
            <a:r>
              <a:rPr lang="en-CA" sz="1200" b="0" i="0" u="none" strike="noStrike" kern="1200" baseline="0" dirty="0">
                <a:solidFill>
                  <a:schemeClr val="tx1"/>
                </a:solidFill>
                <a:latin typeface="+mn-lt"/>
                <a:ea typeface="+mn-ea"/>
                <a:cs typeface="+mn-cs"/>
              </a:rPr>
              <a:t> B. Efficacy and safety of </a:t>
            </a:r>
            <a:r>
              <a:rPr lang="en-CA" sz="1200" b="0" i="0" u="none" strike="noStrike" kern="1200" baseline="0" dirty="0" err="1">
                <a:solidFill>
                  <a:schemeClr val="tx1"/>
                </a:solidFill>
                <a:latin typeface="+mn-lt"/>
                <a:ea typeface="+mn-ea"/>
                <a:cs typeface="+mn-cs"/>
              </a:rPr>
              <a:t>triiodothyronine</a:t>
            </a:r>
            <a:r>
              <a:rPr lang="en-CA" sz="1200" b="0" i="0" u="none" strike="noStrike" kern="1200" baseline="0" dirty="0">
                <a:solidFill>
                  <a:schemeClr val="tx1"/>
                </a:solidFill>
                <a:latin typeface="+mn-lt"/>
                <a:ea typeface="+mn-ea"/>
                <a:cs typeface="+mn-cs"/>
              </a:rPr>
              <a:t> supplementation in patients with major depressive disorder treated with specific serotonin reuptake inhibitors. Int J Neuropsychopharmacol. 2008;11:685-699.</a:t>
            </a:r>
          </a:p>
          <a:p>
            <a:r>
              <a:rPr lang="it-IT" sz="1200" b="0" i="0" u="none" strike="noStrike" kern="1200" baseline="0" dirty="0">
                <a:solidFill>
                  <a:schemeClr val="tx1"/>
                </a:solidFill>
                <a:latin typeface="+mn-lt"/>
                <a:ea typeface="+mn-ea"/>
                <a:cs typeface="+mn-cs"/>
              </a:rPr>
              <a:t>15. Nierenberg AA, et al. A comparison of </a:t>
            </a:r>
            <a:r>
              <a:rPr lang="en-CA" sz="1200" b="0" i="0" u="none" strike="noStrike" kern="1200" baseline="0" dirty="0">
                <a:solidFill>
                  <a:schemeClr val="tx1"/>
                </a:solidFill>
                <a:latin typeface="+mn-lt"/>
                <a:ea typeface="+mn-ea"/>
                <a:cs typeface="+mn-cs"/>
              </a:rPr>
              <a:t>lithium and T(3) augmentation following two failed medication treatments for depression: a STAR*D report. Am J Psychiatry. 2006;163:1519-1530.</a:t>
            </a:r>
          </a:p>
          <a:p>
            <a:r>
              <a:rPr lang="en-CA" sz="1200" b="0" i="0" u="none" strike="noStrike" kern="1200" baseline="0" dirty="0">
                <a:solidFill>
                  <a:schemeClr val="tx1"/>
                </a:solidFill>
                <a:latin typeface="+mn-lt"/>
                <a:ea typeface="+mn-ea"/>
                <a:cs typeface="+mn-cs"/>
              </a:rPr>
              <a:t>16. Goss AJ, et al. </a:t>
            </a:r>
            <a:r>
              <a:rPr lang="en-CA" sz="1200" b="0" i="0" u="none" strike="noStrike" kern="1200" baseline="0" dirty="0" err="1">
                <a:solidFill>
                  <a:schemeClr val="tx1"/>
                </a:solidFill>
                <a:latin typeface="+mn-lt"/>
                <a:ea typeface="+mn-ea"/>
                <a:cs typeface="+mn-cs"/>
              </a:rPr>
              <a:t>Modafinil</a:t>
            </a:r>
            <a:r>
              <a:rPr lang="en-CA" sz="1200" b="0" i="0" u="none" strike="noStrike" kern="1200" baseline="0" dirty="0">
                <a:solidFill>
                  <a:schemeClr val="tx1"/>
                </a:solidFill>
                <a:latin typeface="+mn-lt"/>
                <a:ea typeface="+mn-ea"/>
                <a:cs typeface="+mn-cs"/>
              </a:rPr>
              <a:t> augmentation therapy in unipolar and bipolar depression: a systematic review and meta-analysis of randomized controlled trials. J Clin Psychiatry. 2013;74:1101-1107.</a:t>
            </a:r>
          </a:p>
          <a:p>
            <a:r>
              <a:rPr lang="en-CA" sz="1200" b="0" i="0" u="none" strike="noStrike" kern="1200" baseline="0" dirty="0">
                <a:solidFill>
                  <a:schemeClr val="tx1"/>
                </a:solidFill>
                <a:latin typeface="+mn-lt"/>
                <a:ea typeface="+mn-ea"/>
                <a:cs typeface="+mn-cs"/>
              </a:rPr>
              <a:t>17. </a:t>
            </a:r>
            <a:r>
              <a:rPr lang="en-CA" sz="1200" b="0" i="0" u="none" strike="noStrike" kern="1200" baseline="0" dirty="0" err="1">
                <a:solidFill>
                  <a:schemeClr val="tx1"/>
                </a:solidFill>
                <a:latin typeface="+mn-lt"/>
                <a:ea typeface="+mn-ea"/>
                <a:cs typeface="+mn-cs"/>
              </a:rPr>
              <a:t>Madhoo</a:t>
            </a:r>
            <a:r>
              <a:rPr lang="en-CA" sz="1200" b="0" i="0" u="none" strike="noStrike" kern="1200" baseline="0" dirty="0">
                <a:solidFill>
                  <a:schemeClr val="tx1"/>
                </a:solidFill>
                <a:latin typeface="+mn-lt"/>
                <a:ea typeface="+mn-ea"/>
                <a:cs typeface="+mn-cs"/>
              </a:rPr>
              <a:t> M, et al. </a:t>
            </a:r>
            <a:r>
              <a:rPr lang="en-CA" sz="1200" b="0" i="0" u="none" strike="noStrike" kern="1200" baseline="0" dirty="0" err="1">
                <a:solidFill>
                  <a:schemeClr val="tx1"/>
                </a:solidFill>
                <a:latin typeface="+mn-lt"/>
                <a:ea typeface="+mn-ea"/>
                <a:cs typeface="+mn-cs"/>
              </a:rPr>
              <a:t>Lisdexamfetamine</a:t>
            </a:r>
            <a:r>
              <a:rPr lang="en-CA" sz="1200" b="0" i="0" u="none" strike="noStrike" kern="1200" baseline="0" dirty="0">
                <a:solidFill>
                  <a:schemeClr val="tx1"/>
                </a:solidFill>
                <a:latin typeface="+mn-lt"/>
                <a:ea typeface="+mn-ea"/>
                <a:cs typeface="+mn-cs"/>
              </a:rPr>
              <a:t> </a:t>
            </a:r>
            <a:r>
              <a:rPr lang="en-CA" sz="1200" b="0" i="0" u="none" strike="noStrike" kern="1200" baseline="0" dirty="0" err="1">
                <a:solidFill>
                  <a:schemeClr val="tx1"/>
                </a:solidFill>
                <a:latin typeface="+mn-lt"/>
                <a:ea typeface="+mn-ea"/>
                <a:cs typeface="+mn-cs"/>
              </a:rPr>
              <a:t>dimesylate</a:t>
            </a:r>
            <a:r>
              <a:rPr lang="en-CA" sz="1200" b="0" i="0" u="none" strike="noStrike" kern="1200" baseline="0" dirty="0">
                <a:solidFill>
                  <a:schemeClr val="tx1"/>
                </a:solidFill>
                <a:latin typeface="+mn-lt"/>
                <a:ea typeface="+mn-ea"/>
                <a:cs typeface="+mn-cs"/>
              </a:rPr>
              <a:t> augmentation in adults with persistent executive dysfunction after partial or full remission of major depressive disorder. Neuropsychopharmacology. 2014;39:1388-1398.</a:t>
            </a:r>
          </a:p>
          <a:p>
            <a:r>
              <a:rPr lang="en-CA" sz="1200" b="0" i="0" u="none" strike="noStrike" kern="1200" baseline="0" dirty="0">
                <a:solidFill>
                  <a:schemeClr val="tx1"/>
                </a:solidFill>
                <a:latin typeface="+mn-lt"/>
                <a:ea typeface="+mn-ea"/>
                <a:cs typeface="+mn-cs"/>
              </a:rPr>
              <a:t>18. </a:t>
            </a:r>
            <a:r>
              <a:rPr lang="en-CA" sz="1200" b="0" i="0" u="none" strike="noStrike" kern="1200" baseline="0" dirty="0" err="1">
                <a:solidFill>
                  <a:schemeClr val="tx1"/>
                </a:solidFill>
                <a:latin typeface="+mn-lt"/>
                <a:ea typeface="+mn-ea"/>
                <a:cs typeface="+mn-cs"/>
              </a:rPr>
              <a:t>Trivedi</a:t>
            </a:r>
            <a:r>
              <a:rPr lang="en-CA" sz="1200" b="0" i="0" u="none" strike="noStrike" kern="1200" baseline="0" dirty="0">
                <a:solidFill>
                  <a:schemeClr val="tx1"/>
                </a:solidFill>
                <a:latin typeface="+mn-lt"/>
                <a:ea typeface="+mn-ea"/>
                <a:cs typeface="+mn-cs"/>
              </a:rPr>
              <a:t> MH, et al. A randomized controlled trial of the efficacy and safety of </a:t>
            </a:r>
            <a:r>
              <a:rPr lang="en-CA" sz="1200" b="0" i="0" u="none" strike="noStrike" kern="1200" baseline="0" dirty="0" err="1">
                <a:solidFill>
                  <a:schemeClr val="tx1"/>
                </a:solidFill>
                <a:latin typeface="+mn-lt"/>
                <a:ea typeface="+mn-ea"/>
                <a:cs typeface="+mn-cs"/>
              </a:rPr>
              <a:t>lisdexamfetamine</a:t>
            </a:r>
            <a:r>
              <a:rPr lang="en-CA" sz="1200" b="0" i="0" u="none" strike="noStrike" kern="1200" baseline="0" dirty="0">
                <a:solidFill>
                  <a:schemeClr val="tx1"/>
                </a:solidFill>
                <a:latin typeface="+mn-lt"/>
                <a:ea typeface="+mn-ea"/>
                <a:cs typeface="+mn-cs"/>
              </a:rPr>
              <a:t> </a:t>
            </a:r>
            <a:r>
              <a:rPr lang="en-CA" sz="1200" b="0" i="0" u="none" strike="noStrike" kern="1200" baseline="0" dirty="0" err="1">
                <a:solidFill>
                  <a:schemeClr val="tx1"/>
                </a:solidFill>
                <a:latin typeface="+mn-lt"/>
                <a:ea typeface="+mn-ea"/>
                <a:cs typeface="+mn-cs"/>
              </a:rPr>
              <a:t>dimesylate</a:t>
            </a:r>
            <a:r>
              <a:rPr lang="en-CA" sz="1200" b="0" i="0" u="none" strike="noStrike" kern="1200" baseline="0" dirty="0">
                <a:solidFill>
                  <a:schemeClr val="tx1"/>
                </a:solidFill>
                <a:latin typeface="+mn-lt"/>
                <a:ea typeface="+mn-ea"/>
                <a:cs typeface="+mn-cs"/>
              </a:rPr>
              <a:t> as augmentation therapy in adults with residual symptoms of major depressive disorder after treatment with</a:t>
            </a:r>
          </a:p>
          <a:p>
            <a:r>
              <a:rPr lang="pl-PL" sz="1200" b="0" i="0" u="none" strike="noStrike" kern="1200" baseline="0" dirty="0">
                <a:solidFill>
                  <a:schemeClr val="tx1"/>
                </a:solidFill>
                <a:latin typeface="+mn-lt"/>
                <a:ea typeface="+mn-ea"/>
                <a:cs typeface="+mn-cs"/>
              </a:rPr>
              <a:t>escitalopram. J Clin Psychiatry. 2013;74:802-809.</a:t>
            </a:r>
          </a:p>
          <a:p>
            <a:r>
              <a:rPr lang="en-CA" sz="1200" b="0" i="0" u="none" strike="noStrike" kern="1200" baseline="0" dirty="0">
                <a:solidFill>
                  <a:schemeClr val="tx1"/>
                </a:solidFill>
                <a:latin typeface="+mn-lt"/>
                <a:ea typeface="+mn-ea"/>
                <a:cs typeface="+mn-cs"/>
              </a:rPr>
              <a:t>19. Shire. Shire reports top-line results from two phase 3 studies for Vyvanse1 (</a:t>
            </a:r>
            <a:r>
              <a:rPr lang="en-CA" sz="1200" b="0" i="0" u="none" strike="noStrike" kern="1200" baseline="0" dirty="0" err="1">
                <a:solidFill>
                  <a:schemeClr val="tx1"/>
                </a:solidFill>
                <a:latin typeface="+mn-lt"/>
                <a:ea typeface="+mn-ea"/>
                <a:cs typeface="+mn-cs"/>
              </a:rPr>
              <a:t>lisdexamfetamine</a:t>
            </a:r>
            <a:r>
              <a:rPr lang="en-CA" sz="1200" b="0" i="0" u="none" strike="noStrike" kern="1200" baseline="0" dirty="0">
                <a:solidFill>
                  <a:schemeClr val="tx1"/>
                </a:solidFill>
                <a:latin typeface="+mn-lt"/>
                <a:ea typeface="+mn-ea"/>
                <a:cs typeface="+mn-cs"/>
              </a:rPr>
              <a:t> </a:t>
            </a:r>
            <a:r>
              <a:rPr lang="en-CA" sz="1200" b="0" i="0" u="none" strike="noStrike" kern="1200" baseline="0" dirty="0" err="1">
                <a:solidFill>
                  <a:schemeClr val="tx1"/>
                </a:solidFill>
                <a:latin typeface="+mn-lt"/>
                <a:ea typeface="+mn-ea"/>
                <a:cs typeface="+mn-cs"/>
              </a:rPr>
              <a:t>dimesylate</a:t>
            </a:r>
            <a:r>
              <a:rPr lang="en-CA" sz="1200" b="0" i="0" u="none" strike="noStrike" kern="1200" baseline="0" dirty="0">
                <a:solidFill>
                  <a:schemeClr val="tx1"/>
                </a:solidFill>
                <a:latin typeface="+mn-lt"/>
                <a:ea typeface="+mn-ea"/>
                <a:cs typeface="+mn-cs"/>
              </a:rPr>
              <a:t>) capsules (CII) as an adjunctive treatment for adults with major depressive disorder [Internet]. February 2014 [cited 2016 May 3]. Available from: https://www.shire.com/newsroom/2014/february/shire-reports-topline</a:t>
            </a:r>
          </a:p>
          <a:p>
            <a:r>
              <a:rPr lang="en-CA" sz="1200" b="0" i="0" u="none" strike="noStrike" kern="1200" baseline="0" dirty="0">
                <a:solidFill>
                  <a:schemeClr val="tx1"/>
                </a:solidFill>
                <a:latin typeface="+mn-lt"/>
                <a:ea typeface="+mn-ea"/>
                <a:cs typeface="+mn-cs"/>
              </a:rPr>
              <a:t>20. Corp SA, et al. A review of the use of stimulants and stimulant alternatives in treating bipolar depression and major depressive disorder. J Clin Psychiatry. 2014;75:1010-1018.</a:t>
            </a:r>
          </a:p>
          <a:p>
            <a:r>
              <a:rPr lang="en-CA" sz="1200" b="0" i="0" u="none" strike="noStrike" kern="1200" baseline="0" dirty="0">
                <a:solidFill>
                  <a:schemeClr val="tx1"/>
                </a:solidFill>
                <a:latin typeface="+mn-lt"/>
                <a:ea typeface="+mn-ea"/>
                <a:cs typeface="+mn-cs"/>
              </a:rPr>
              <a:t>21. Coyle CM, Laws KR. The use of ketamine as an antidepressant: a systematic review and meta-analysis. Hum Psychopharmacol. 2015;30:152-163.</a:t>
            </a:r>
          </a:p>
          <a:p>
            <a:r>
              <a:rPr lang="en-CA" sz="1200" b="0" i="0" u="none" strike="noStrike" kern="1200" baseline="0" dirty="0">
                <a:solidFill>
                  <a:schemeClr val="tx1"/>
                </a:solidFill>
                <a:latin typeface="+mn-lt"/>
                <a:ea typeface="+mn-ea"/>
                <a:cs typeface="+mn-cs"/>
              </a:rPr>
              <a:t>22. </a:t>
            </a:r>
            <a:r>
              <a:rPr lang="en-CA" sz="1200" b="0" i="0" u="none" strike="noStrike" kern="1200" baseline="0" dirty="0" err="1">
                <a:solidFill>
                  <a:schemeClr val="tx1"/>
                </a:solidFill>
                <a:latin typeface="+mn-lt"/>
                <a:ea typeface="+mn-ea"/>
                <a:cs typeface="+mn-cs"/>
              </a:rPr>
              <a:t>McGirr</a:t>
            </a:r>
            <a:r>
              <a:rPr lang="en-CA" sz="1200" b="0" i="0" u="none" strike="noStrike" kern="1200" baseline="0" dirty="0">
                <a:solidFill>
                  <a:schemeClr val="tx1"/>
                </a:solidFill>
                <a:latin typeface="+mn-lt"/>
                <a:ea typeface="+mn-ea"/>
                <a:cs typeface="+mn-cs"/>
              </a:rPr>
              <a:t> A, et al. A systematic review and meta-analysis of randomized controlled trials of adjunctive ketamine in electroconvulsive therapy: efficacy and tolerability. J </a:t>
            </a:r>
            <a:r>
              <a:rPr lang="en-CA" sz="1200" b="0" i="0" u="none" strike="noStrike" kern="1200" baseline="0" dirty="0" err="1">
                <a:solidFill>
                  <a:schemeClr val="tx1"/>
                </a:solidFill>
                <a:latin typeface="+mn-lt"/>
                <a:ea typeface="+mn-ea"/>
                <a:cs typeface="+mn-cs"/>
              </a:rPr>
              <a:t>Psychiatr</a:t>
            </a:r>
            <a:r>
              <a:rPr lang="en-CA" sz="1200" b="0" i="0" u="none" strike="noStrike" kern="1200" baseline="0" dirty="0">
                <a:solidFill>
                  <a:schemeClr val="tx1"/>
                </a:solidFill>
                <a:latin typeface="+mn-lt"/>
                <a:ea typeface="+mn-ea"/>
                <a:cs typeface="+mn-cs"/>
              </a:rPr>
              <a:t> Res. 2015;62:23-30.</a:t>
            </a:r>
          </a:p>
          <a:p>
            <a:r>
              <a:rPr lang="en-CA" sz="1200" b="0" i="0" u="none" strike="noStrike" kern="1200" baseline="0" dirty="0">
                <a:solidFill>
                  <a:schemeClr val="tx1"/>
                </a:solidFill>
                <a:latin typeface="+mn-lt"/>
                <a:ea typeface="+mn-ea"/>
                <a:cs typeface="+mn-cs"/>
              </a:rPr>
              <a:t>23. Wan LB, et al. Ketamine safety and tolerability in clinical trials for treatment-resistant depression. J Clin Psychiatry. 2015;76:247-252.</a:t>
            </a:r>
          </a:p>
          <a:p>
            <a:r>
              <a:rPr lang="fr-FR" sz="1200" b="0" i="0" u="none" strike="noStrike" kern="1200" baseline="0" dirty="0">
                <a:solidFill>
                  <a:schemeClr val="tx1"/>
                </a:solidFill>
                <a:latin typeface="+mn-lt"/>
                <a:ea typeface="+mn-ea"/>
                <a:cs typeface="+mn-cs"/>
              </a:rPr>
              <a:t>24. Fond G, et al. </a:t>
            </a:r>
            <a:r>
              <a:rPr lang="fr-FR" sz="1200" b="0" i="0" u="none" strike="noStrike" kern="1200" baseline="0" dirty="0" err="1">
                <a:solidFill>
                  <a:schemeClr val="tx1"/>
                </a:solidFill>
                <a:latin typeface="+mn-lt"/>
                <a:ea typeface="+mn-ea"/>
                <a:cs typeface="+mn-cs"/>
              </a:rPr>
              <a:t>Ketamine</a:t>
            </a:r>
            <a:r>
              <a:rPr lang="fr-FR" sz="1200" b="0" i="0" u="none" strike="noStrike" kern="1200" baseline="0" dirty="0">
                <a:solidFill>
                  <a:schemeClr val="tx1"/>
                </a:solidFill>
                <a:latin typeface="+mn-lt"/>
                <a:ea typeface="+mn-ea"/>
                <a:cs typeface="+mn-cs"/>
              </a:rPr>
              <a:t> administration </a:t>
            </a:r>
            <a:r>
              <a:rPr lang="en-CA" sz="1200" b="0" i="0" u="none" strike="noStrike" kern="1200" baseline="0" dirty="0">
                <a:solidFill>
                  <a:schemeClr val="tx1"/>
                </a:solidFill>
                <a:latin typeface="+mn-lt"/>
                <a:ea typeface="+mn-ea"/>
                <a:cs typeface="+mn-cs"/>
              </a:rPr>
              <a:t>in depressive disorders: a systematic review and meta-analysis.</a:t>
            </a:r>
          </a:p>
          <a:p>
            <a:r>
              <a:rPr lang="en-CA" sz="1200" b="0" i="0" u="none" strike="noStrike" kern="1200" baseline="0" dirty="0">
                <a:solidFill>
                  <a:schemeClr val="tx1"/>
                </a:solidFill>
                <a:latin typeface="+mn-lt"/>
                <a:ea typeface="+mn-ea"/>
                <a:cs typeface="+mn-cs"/>
              </a:rPr>
              <a:t>Psychopharmacology (</a:t>
            </a:r>
            <a:r>
              <a:rPr lang="en-CA" sz="1200" b="0" i="0" u="none" strike="noStrike" kern="1200" baseline="0" dirty="0" err="1">
                <a:solidFill>
                  <a:schemeClr val="tx1"/>
                </a:solidFill>
                <a:latin typeface="+mn-lt"/>
                <a:ea typeface="+mn-ea"/>
                <a:cs typeface="+mn-cs"/>
              </a:rPr>
              <a:t>Berl</a:t>
            </a:r>
            <a:r>
              <a:rPr lang="en-CA" sz="1200" b="0" i="0" u="none" strike="noStrike" kern="1200" baseline="0" dirty="0">
                <a:solidFill>
                  <a:schemeClr val="tx1"/>
                </a:solidFill>
                <a:latin typeface="+mn-lt"/>
                <a:ea typeface="+mn-ea"/>
                <a:cs typeface="+mn-cs"/>
              </a:rPr>
              <a:t>). 2014;231:3663-3676.</a:t>
            </a:r>
          </a:p>
          <a:p>
            <a:r>
              <a:rPr lang="en-CA" sz="1200" b="0" i="0" u="none" strike="noStrike" kern="1200" baseline="0" dirty="0">
                <a:solidFill>
                  <a:schemeClr val="tx1"/>
                </a:solidFill>
                <a:latin typeface="+mn-lt"/>
                <a:ea typeface="+mn-ea"/>
                <a:cs typeface="+mn-cs"/>
              </a:rPr>
              <a:t>25. </a:t>
            </a:r>
            <a:r>
              <a:rPr lang="en-CA" sz="1200" b="0" i="0" u="none" strike="noStrike" kern="1200" baseline="0" dirty="0" err="1">
                <a:solidFill>
                  <a:schemeClr val="tx1"/>
                </a:solidFill>
                <a:latin typeface="+mn-lt"/>
                <a:ea typeface="+mn-ea"/>
                <a:cs typeface="+mn-cs"/>
              </a:rPr>
              <a:t>Serafini</a:t>
            </a:r>
            <a:r>
              <a:rPr lang="en-CA" sz="1200" b="0" i="0" u="none" strike="noStrike" kern="1200" baseline="0" dirty="0">
                <a:solidFill>
                  <a:schemeClr val="tx1"/>
                </a:solidFill>
                <a:latin typeface="+mn-lt"/>
                <a:ea typeface="+mn-ea"/>
                <a:cs typeface="+mn-cs"/>
              </a:rPr>
              <a:t> G, et al. The role of ketamine in treatment-resistant depression: a systematic review. </a:t>
            </a:r>
            <a:r>
              <a:rPr lang="en-CA" sz="1200" b="0" i="0" u="none" strike="noStrike" kern="1200" baseline="0" dirty="0" err="1">
                <a:solidFill>
                  <a:schemeClr val="tx1"/>
                </a:solidFill>
                <a:latin typeface="+mn-lt"/>
                <a:ea typeface="+mn-ea"/>
                <a:cs typeface="+mn-cs"/>
              </a:rPr>
              <a:t>Curr</a:t>
            </a:r>
            <a:r>
              <a:rPr lang="en-CA" sz="1200" b="0" i="0" u="none" strike="noStrike" kern="1200" baseline="0" dirty="0">
                <a:solidFill>
                  <a:schemeClr val="tx1"/>
                </a:solidFill>
                <a:latin typeface="+mn-lt"/>
                <a:ea typeface="+mn-ea"/>
                <a:cs typeface="+mn-cs"/>
              </a:rPr>
              <a:t> </a:t>
            </a:r>
            <a:r>
              <a:rPr lang="en-CA" sz="1200" b="0" i="0" u="none" strike="noStrike" kern="1200" baseline="0" dirty="0" err="1">
                <a:solidFill>
                  <a:schemeClr val="tx1"/>
                </a:solidFill>
                <a:latin typeface="+mn-lt"/>
                <a:ea typeface="+mn-ea"/>
                <a:cs typeface="+mn-cs"/>
              </a:rPr>
              <a:t>Neuropharmacol</a:t>
            </a:r>
            <a:r>
              <a:rPr lang="en-CA" sz="1200" b="0" i="0" u="none" strike="noStrike" kern="1200" baseline="0" dirty="0">
                <a:solidFill>
                  <a:schemeClr val="tx1"/>
                </a:solidFill>
                <a:latin typeface="+mn-lt"/>
                <a:ea typeface="+mn-ea"/>
                <a:cs typeface="+mn-cs"/>
              </a:rPr>
              <a:t>. 2014;12:444-461.</a:t>
            </a:r>
          </a:p>
          <a:p>
            <a:r>
              <a:rPr lang="fr-FR" sz="1200" b="0" i="0" u="none" strike="noStrike" kern="1200" baseline="0" dirty="0">
                <a:solidFill>
                  <a:schemeClr val="tx1"/>
                </a:solidFill>
                <a:latin typeface="+mn-lt"/>
                <a:ea typeface="+mn-ea"/>
                <a:cs typeface="+mn-cs"/>
              </a:rPr>
              <a:t>26. Liu Y, et al. Is </a:t>
            </a:r>
            <a:r>
              <a:rPr lang="fr-FR" sz="1200" b="0" i="0" u="none" strike="noStrike" kern="1200" baseline="0" dirty="0" err="1">
                <a:solidFill>
                  <a:schemeClr val="tx1"/>
                </a:solidFill>
                <a:latin typeface="+mn-lt"/>
                <a:ea typeface="+mn-ea"/>
                <a:cs typeface="+mn-cs"/>
              </a:rPr>
              <a:t>pindolol</a:t>
            </a:r>
            <a:r>
              <a:rPr lang="fr-FR" sz="1200" b="0" i="0" u="none" strike="noStrike" kern="1200" baseline="0" dirty="0">
                <a:solidFill>
                  <a:schemeClr val="tx1"/>
                </a:solidFill>
                <a:latin typeface="+mn-lt"/>
                <a:ea typeface="+mn-ea"/>
                <a:cs typeface="+mn-cs"/>
              </a:rPr>
              <a:t> augmentation effective </a:t>
            </a:r>
            <a:r>
              <a:rPr lang="en-CA" sz="1200" b="0" i="0" u="none" strike="noStrike" kern="1200" baseline="0" dirty="0">
                <a:solidFill>
                  <a:schemeClr val="tx1"/>
                </a:solidFill>
                <a:latin typeface="+mn-lt"/>
                <a:ea typeface="+mn-ea"/>
                <a:cs typeface="+mn-cs"/>
              </a:rPr>
              <a:t>in depressed patients resistant to selective serotonin reuptake</a:t>
            </a:r>
          </a:p>
          <a:p>
            <a:r>
              <a:rPr lang="en-CA" sz="1200" b="0" i="0" u="none" strike="noStrike" kern="1200" baseline="0" dirty="0">
                <a:solidFill>
                  <a:schemeClr val="tx1"/>
                </a:solidFill>
                <a:latin typeface="+mn-lt"/>
                <a:ea typeface="+mn-ea"/>
                <a:cs typeface="+mn-cs"/>
              </a:rPr>
              <a:t>inhibitors? A systematic review and meta-analysis. Hum Psychopharmacol. 2015;30:132-142.</a:t>
            </a:r>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33</a:t>
            </a:fld>
            <a:endParaRPr lang="en-CA">
              <a:solidFill>
                <a:prstClr val="black"/>
              </a:solidFill>
            </a:endParaRPr>
          </a:p>
        </p:txBody>
      </p:sp>
    </p:spTree>
    <p:extLst>
      <p:ext uri="{BB962C8B-B14F-4D97-AF65-F5344CB8AC3E}">
        <p14:creationId xmlns:p14="http://schemas.microsoft.com/office/powerpoint/2010/main" val="705790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References</a:t>
            </a:r>
          </a:p>
          <a:p>
            <a:r>
              <a:rPr lang="en-CA" sz="1200" b="0" i="0" u="none" strike="noStrike" kern="1200" baseline="0" dirty="0">
                <a:solidFill>
                  <a:schemeClr val="tx1"/>
                </a:solidFill>
                <a:latin typeface="+mn-lt"/>
                <a:ea typeface="+mn-ea"/>
                <a:cs typeface="+mn-cs"/>
              </a:rPr>
              <a:t>1. </a:t>
            </a:r>
            <a:r>
              <a:rPr lang="en-CA" sz="1200" b="0" i="0" u="none" strike="noStrike" kern="1200" baseline="0" dirty="0" err="1">
                <a:solidFill>
                  <a:schemeClr val="tx1"/>
                </a:solidFill>
                <a:latin typeface="+mn-lt"/>
                <a:ea typeface="+mn-ea"/>
                <a:cs typeface="+mn-cs"/>
              </a:rPr>
              <a:t>Blier</a:t>
            </a:r>
            <a:r>
              <a:rPr lang="en-CA" sz="1200" b="0" i="0" u="none" strike="noStrike" kern="1200" baseline="0" dirty="0">
                <a:solidFill>
                  <a:schemeClr val="tx1"/>
                </a:solidFill>
                <a:latin typeface="+mn-lt"/>
                <a:ea typeface="+mn-ea"/>
                <a:cs typeface="+mn-cs"/>
              </a:rPr>
              <a:t> P, et al. Mirtazapine and paroxetine in major depression: a comparison of </a:t>
            </a:r>
            <a:r>
              <a:rPr lang="en-CA" sz="1200" b="0" i="0" u="none" strike="noStrike" kern="1200" baseline="0" dirty="0" err="1">
                <a:solidFill>
                  <a:schemeClr val="tx1"/>
                </a:solidFill>
                <a:latin typeface="+mn-lt"/>
                <a:ea typeface="+mn-ea"/>
                <a:cs typeface="+mn-cs"/>
              </a:rPr>
              <a:t>monotherapy</a:t>
            </a:r>
            <a:r>
              <a:rPr lang="en-CA" sz="1200" b="0" i="0" u="none" strike="noStrike" kern="1200" baseline="0" dirty="0">
                <a:solidFill>
                  <a:schemeClr val="tx1"/>
                </a:solidFill>
                <a:latin typeface="+mn-lt"/>
                <a:ea typeface="+mn-ea"/>
                <a:cs typeface="+mn-cs"/>
              </a:rPr>
              <a:t> versus their combination from treatment initiation. </a:t>
            </a:r>
            <a:r>
              <a:rPr lang="en-CA" sz="1200" b="0" i="0" u="none" strike="noStrike" kern="1200" baseline="0" dirty="0" err="1">
                <a:solidFill>
                  <a:schemeClr val="tx1"/>
                </a:solidFill>
                <a:latin typeface="+mn-lt"/>
                <a:ea typeface="+mn-ea"/>
                <a:cs typeface="+mn-cs"/>
              </a:rPr>
              <a:t>Eur</a:t>
            </a:r>
            <a:r>
              <a:rPr lang="en-CA" sz="1200" b="0" i="0" u="none" strike="noStrike" kern="1200" baseline="0" dirty="0">
                <a:solidFill>
                  <a:schemeClr val="tx1"/>
                </a:solidFill>
                <a:latin typeface="+mn-lt"/>
                <a:ea typeface="+mn-ea"/>
                <a:cs typeface="+mn-cs"/>
              </a:rPr>
              <a:t> Neuropsychopharmacol 2009;19:457-65.</a:t>
            </a:r>
          </a:p>
          <a:p>
            <a:r>
              <a:rPr lang="en-CA" sz="1200" b="0" i="0" u="none" strike="noStrike" kern="1200" baseline="0" dirty="0">
                <a:solidFill>
                  <a:schemeClr val="tx1"/>
                </a:solidFill>
                <a:latin typeface="+mn-lt"/>
                <a:ea typeface="+mn-ea"/>
                <a:cs typeface="+mn-cs"/>
              </a:rPr>
              <a:t>2. </a:t>
            </a:r>
            <a:r>
              <a:rPr lang="en-CA" sz="1200" b="0" i="0" u="none" strike="noStrike" kern="1200" baseline="0" dirty="0" err="1">
                <a:solidFill>
                  <a:schemeClr val="tx1"/>
                </a:solidFill>
                <a:latin typeface="+mn-lt"/>
                <a:ea typeface="+mn-ea"/>
                <a:cs typeface="+mn-cs"/>
              </a:rPr>
              <a:t>Blier</a:t>
            </a:r>
            <a:r>
              <a:rPr lang="en-CA" sz="1200" b="0" i="0" u="none" strike="noStrike" kern="1200" baseline="0" dirty="0">
                <a:solidFill>
                  <a:schemeClr val="tx1"/>
                </a:solidFill>
                <a:latin typeface="+mn-lt"/>
                <a:ea typeface="+mn-ea"/>
                <a:cs typeface="+mn-cs"/>
              </a:rPr>
              <a:t> P, et al. Combination of antidepressant medications from treatment initiation for major depressive disorder: a double-blind randomized study. Am J Psychiatry 2010;167:281-8.</a:t>
            </a:r>
          </a:p>
          <a:p>
            <a:r>
              <a:rPr lang="en-CA" sz="1200" b="0" i="0" u="none" strike="noStrike" kern="1200" baseline="0" dirty="0">
                <a:solidFill>
                  <a:schemeClr val="tx1"/>
                </a:solidFill>
                <a:latin typeface="+mn-lt"/>
                <a:ea typeface="+mn-ea"/>
                <a:cs typeface="+mn-cs"/>
              </a:rPr>
              <a:t>3. Stewart JW, et al. Combination antidepressant therapy for major depressive disorder: speed and probability of remission. J </a:t>
            </a:r>
            <a:r>
              <a:rPr lang="en-CA" sz="1200" b="0" i="0" u="none" strike="noStrike" kern="1200" baseline="0" dirty="0" err="1">
                <a:solidFill>
                  <a:schemeClr val="tx1"/>
                </a:solidFill>
                <a:latin typeface="+mn-lt"/>
                <a:ea typeface="+mn-ea"/>
                <a:cs typeface="+mn-cs"/>
              </a:rPr>
              <a:t>Psychiatr</a:t>
            </a:r>
            <a:r>
              <a:rPr lang="en-CA" sz="1200" b="0" i="0" u="none" strike="noStrike" kern="1200" baseline="0" dirty="0">
                <a:solidFill>
                  <a:schemeClr val="tx1"/>
                </a:solidFill>
                <a:latin typeface="+mn-lt"/>
                <a:ea typeface="+mn-ea"/>
                <a:cs typeface="+mn-cs"/>
              </a:rPr>
              <a:t> Res 2014;52:7-14.</a:t>
            </a:r>
          </a:p>
          <a:p>
            <a:r>
              <a:rPr lang="en-CA" sz="1200" b="0" i="0" u="none" strike="noStrike" kern="1200" baseline="0" dirty="0">
                <a:solidFill>
                  <a:schemeClr val="tx1"/>
                </a:solidFill>
                <a:latin typeface="+mn-lt"/>
                <a:ea typeface="+mn-ea"/>
                <a:cs typeface="+mn-cs"/>
              </a:rPr>
              <a:t>4. Rush AJ, et al. Combining medications to enhance depression outcomes (CO-MED): acute and long-term outcomes of a single-blind randomized study. Am J Psychiatry 2011;168:689-701.</a:t>
            </a:r>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34</a:t>
            </a:fld>
            <a:endParaRPr lang="en-CA">
              <a:solidFill>
                <a:prstClr val="black"/>
              </a:solidFill>
            </a:endParaRPr>
          </a:p>
        </p:txBody>
      </p:sp>
    </p:spTree>
    <p:extLst>
      <p:ext uri="{BB962C8B-B14F-4D97-AF65-F5344CB8AC3E}">
        <p14:creationId xmlns:p14="http://schemas.microsoft.com/office/powerpoint/2010/main" val="30152700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References</a:t>
            </a:r>
          </a:p>
          <a:p>
            <a:r>
              <a:rPr lang="da-DK" sz="1200" b="0" i="0" u="none" strike="noStrike" kern="1200" baseline="0" dirty="0">
                <a:solidFill>
                  <a:schemeClr val="tx1"/>
                </a:solidFill>
                <a:latin typeface="+mn-lt"/>
                <a:ea typeface="+mn-ea"/>
                <a:cs typeface="+mn-cs"/>
              </a:rPr>
              <a:t>1. Han C, et al. Aripiprazole augmentation </a:t>
            </a:r>
            <a:r>
              <a:rPr lang="en-CA" sz="1200" b="0" i="0" u="none" strike="noStrike" kern="1200" baseline="0" dirty="0">
                <a:solidFill>
                  <a:schemeClr val="tx1"/>
                </a:solidFill>
                <a:latin typeface="+mn-lt"/>
                <a:ea typeface="+mn-ea"/>
                <a:cs typeface="+mn-cs"/>
              </a:rPr>
              <a:t>versus antidepressant switching for patients with major depressive disorder: a 6-week, randomized, rater-blinded, prospective study. J </a:t>
            </a:r>
            <a:r>
              <a:rPr lang="en-CA" sz="1200" b="0" i="0" u="none" strike="noStrike" kern="1200" baseline="0" dirty="0" err="1">
                <a:solidFill>
                  <a:schemeClr val="tx1"/>
                </a:solidFill>
                <a:latin typeface="+mn-lt"/>
                <a:ea typeface="+mn-ea"/>
                <a:cs typeface="+mn-cs"/>
              </a:rPr>
              <a:t>Psychiatr</a:t>
            </a:r>
            <a:r>
              <a:rPr lang="en-CA" sz="1200" b="0" i="0" u="none" strike="noStrike" kern="1200" baseline="0" dirty="0">
                <a:solidFill>
                  <a:schemeClr val="tx1"/>
                </a:solidFill>
                <a:latin typeface="+mn-lt"/>
                <a:ea typeface="+mn-ea"/>
                <a:cs typeface="+mn-cs"/>
              </a:rPr>
              <a:t> Res 2015;66-67:84-94.</a:t>
            </a:r>
          </a:p>
          <a:p>
            <a:r>
              <a:rPr lang="en-CA" sz="1200" b="0" i="0" u="none" strike="noStrike" kern="1200" baseline="0" dirty="0">
                <a:solidFill>
                  <a:schemeClr val="tx1"/>
                </a:solidFill>
                <a:latin typeface="+mn-lt"/>
                <a:ea typeface="+mn-ea"/>
                <a:cs typeface="+mn-cs"/>
              </a:rPr>
              <a:t>2. </a:t>
            </a:r>
            <a:r>
              <a:rPr lang="en-CA" sz="1200" b="0" i="0" u="none" strike="noStrike" kern="1200" baseline="0" dirty="0" err="1">
                <a:solidFill>
                  <a:schemeClr val="tx1"/>
                </a:solidFill>
                <a:latin typeface="+mn-lt"/>
                <a:ea typeface="+mn-ea"/>
                <a:cs typeface="+mn-cs"/>
              </a:rPr>
              <a:t>Gaynes</a:t>
            </a:r>
            <a:r>
              <a:rPr lang="en-CA" sz="1200" b="0" i="0" u="none" strike="noStrike" kern="1200" baseline="0" dirty="0">
                <a:solidFill>
                  <a:schemeClr val="tx1"/>
                </a:solidFill>
                <a:latin typeface="+mn-lt"/>
                <a:ea typeface="+mn-ea"/>
                <a:cs typeface="+mn-cs"/>
              </a:rPr>
              <a:t> BN, et al. Treating depression after initial treatment failure: directly comparing switch and augmenting strategies in STAR*D. J Clin Psychopharmacol 2012;32:114-9.</a:t>
            </a:r>
          </a:p>
          <a:p>
            <a:r>
              <a:rPr lang="en-CA" sz="1200" b="0" i="0" u="none" strike="noStrike" kern="1200" baseline="0" dirty="0">
                <a:solidFill>
                  <a:schemeClr val="tx1"/>
                </a:solidFill>
                <a:latin typeface="+mn-lt"/>
                <a:ea typeface="+mn-ea"/>
                <a:cs typeface="+mn-cs"/>
              </a:rPr>
              <a:t>3. </a:t>
            </a:r>
            <a:r>
              <a:rPr lang="en-CA" sz="1200" b="0" i="0" u="none" strike="noStrike" kern="1200" baseline="0" dirty="0" err="1">
                <a:solidFill>
                  <a:schemeClr val="tx1"/>
                </a:solidFill>
                <a:latin typeface="+mn-lt"/>
                <a:ea typeface="+mn-ea"/>
                <a:cs typeface="+mn-cs"/>
              </a:rPr>
              <a:t>Ravindran</a:t>
            </a:r>
            <a:r>
              <a:rPr lang="en-CA" sz="1200" b="0" i="0" u="none" strike="noStrike" kern="1200" baseline="0" dirty="0">
                <a:solidFill>
                  <a:schemeClr val="tx1"/>
                </a:solidFill>
                <a:latin typeface="+mn-lt"/>
                <a:ea typeface="+mn-ea"/>
                <a:cs typeface="+mn-cs"/>
              </a:rPr>
              <a:t> AV, et al. Osmotic release oral system methylphenidate augmentation of antidepressant </a:t>
            </a:r>
            <a:r>
              <a:rPr lang="en-CA" sz="1200" b="0" i="0" u="none" strike="noStrike" kern="1200" baseline="0" dirty="0" err="1">
                <a:solidFill>
                  <a:schemeClr val="tx1"/>
                </a:solidFill>
                <a:latin typeface="+mn-lt"/>
                <a:ea typeface="+mn-ea"/>
                <a:cs typeface="+mn-cs"/>
              </a:rPr>
              <a:t>monotherapy</a:t>
            </a:r>
            <a:r>
              <a:rPr lang="en-CA" sz="1200" b="0" i="0" u="none" strike="noStrike" kern="1200" baseline="0" dirty="0">
                <a:solidFill>
                  <a:schemeClr val="tx1"/>
                </a:solidFill>
                <a:latin typeface="+mn-lt"/>
                <a:ea typeface="+mn-ea"/>
                <a:cs typeface="+mn-cs"/>
              </a:rPr>
              <a:t> in major depressive disorder: results of a double-blind, randomized, placebo-controlled trial. J Clin Psychiatry 2008;69:87-94.</a:t>
            </a:r>
          </a:p>
          <a:p>
            <a:r>
              <a:rPr lang="en-CA" sz="1200" b="0" i="0" u="none" strike="noStrike" kern="1200" baseline="0" dirty="0">
                <a:solidFill>
                  <a:schemeClr val="tx1"/>
                </a:solidFill>
                <a:latin typeface="+mn-lt"/>
                <a:ea typeface="+mn-ea"/>
                <a:cs typeface="+mn-cs"/>
              </a:rPr>
              <a:t>4. </a:t>
            </a:r>
            <a:r>
              <a:rPr lang="en-CA" sz="1200" b="0" i="0" u="none" strike="noStrike" kern="1200" baseline="0" dirty="0" err="1">
                <a:solidFill>
                  <a:schemeClr val="tx1"/>
                </a:solidFill>
                <a:latin typeface="+mn-lt"/>
                <a:ea typeface="+mn-ea"/>
                <a:cs typeface="+mn-cs"/>
              </a:rPr>
              <a:t>Safarinejad</a:t>
            </a:r>
            <a:r>
              <a:rPr lang="en-CA" sz="1200" b="0" i="0" u="none" strike="noStrike" kern="1200" baseline="0" dirty="0">
                <a:solidFill>
                  <a:schemeClr val="tx1"/>
                </a:solidFill>
                <a:latin typeface="+mn-lt"/>
                <a:ea typeface="+mn-ea"/>
                <a:cs typeface="+mn-cs"/>
              </a:rPr>
              <a:t> MR. Reversal of SSRI-induced female sexual dysfunction by adjunctive bupropion in menstruating women: a double-blind, placebo-controlled and randomized study. J Psychopharmacol 2011;25:370-8.</a:t>
            </a:r>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35</a:t>
            </a:fld>
            <a:endParaRPr lang="en-CA">
              <a:solidFill>
                <a:prstClr val="black"/>
              </a:solidFill>
            </a:endParaRPr>
          </a:p>
        </p:txBody>
      </p:sp>
    </p:spTree>
    <p:extLst>
      <p:ext uri="{BB962C8B-B14F-4D97-AF65-F5344CB8AC3E}">
        <p14:creationId xmlns:p14="http://schemas.microsoft.com/office/powerpoint/2010/main" val="1442951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References</a:t>
            </a:r>
          </a:p>
          <a:p>
            <a:r>
              <a:rPr lang="en-CA" sz="1200" b="0" i="0" u="none" strike="noStrike" kern="1200" baseline="0" dirty="0">
                <a:solidFill>
                  <a:schemeClr val="tx1"/>
                </a:solidFill>
                <a:latin typeface="+mn-lt"/>
                <a:ea typeface="+mn-ea"/>
                <a:cs typeface="+mn-cs"/>
              </a:rPr>
              <a:t>1. </a:t>
            </a:r>
            <a:r>
              <a:rPr lang="en-CA" sz="1200" b="0" i="0" u="none" strike="noStrike" kern="1200" baseline="0" dirty="0" err="1">
                <a:solidFill>
                  <a:schemeClr val="tx1"/>
                </a:solidFill>
                <a:latin typeface="+mn-lt"/>
                <a:ea typeface="+mn-ea"/>
                <a:cs typeface="+mn-cs"/>
              </a:rPr>
              <a:t>Kriston</a:t>
            </a:r>
            <a:r>
              <a:rPr lang="en-CA" sz="1200" b="0" i="0" u="none" strike="noStrike" kern="1200" baseline="0" dirty="0">
                <a:solidFill>
                  <a:schemeClr val="tx1"/>
                </a:solidFill>
                <a:latin typeface="+mn-lt"/>
                <a:ea typeface="+mn-ea"/>
                <a:cs typeface="+mn-cs"/>
              </a:rPr>
              <a:t> L, et al. Efficacy and acceptability of acute treatments for persistent depressive disorder: a network meta-analysis. Depress Anxiety 2014;31:621-30.</a:t>
            </a:r>
          </a:p>
          <a:p>
            <a:r>
              <a:rPr lang="en-CA" sz="1200" b="0" i="0" u="none" strike="noStrike" kern="1200" baseline="0" dirty="0">
                <a:solidFill>
                  <a:schemeClr val="tx1"/>
                </a:solidFill>
                <a:latin typeface="+mn-lt"/>
                <a:ea typeface="+mn-ea"/>
                <a:cs typeface="+mn-cs"/>
              </a:rPr>
              <a:t>2. von Wolff A, et al. Selective serotonin reuptake inhibitors and tricyclic antidepressants in the acute treatment of chronic depression and dysthymia: a systematic review and meta-analysis. J Affect </a:t>
            </a:r>
            <a:r>
              <a:rPr lang="en-CA" sz="1200" b="0" i="0" u="none" strike="noStrike" kern="1200" baseline="0" dirty="0" err="1">
                <a:solidFill>
                  <a:schemeClr val="tx1"/>
                </a:solidFill>
                <a:latin typeface="+mn-lt"/>
                <a:ea typeface="+mn-ea"/>
                <a:cs typeface="+mn-cs"/>
              </a:rPr>
              <a:t>Disord</a:t>
            </a:r>
            <a:r>
              <a:rPr lang="en-CA" sz="1200" b="0" i="0" u="none" strike="noStrike" kern="1200" baseline="0" dirty="0">
                <a:solidFill>
                  <a:schemeClr val="tx1"/>
                </a:solidFill>
                <a:latin typeface="+mn-lt"/>
                <a:ea typeface="+mn-ea"/>
                <a:cs typeface="+mn-cs"/>
              </a:rPr>
              <a:t> 2013;144:7-15.</a:t>
            </a:r>
          </a:p>
          <a:p>
            <a:r>
              <a:rPr lang="en-CA" sz="1200" b="0" i="0" u="none" strike="noStrike" kern="1200" baseline="0" dirty="0">
                <a:solidFill>
                  <a:schemeClr val="tx1"/>
                </a:solidFill>
                <a:latin typeface="+mn-lt"/>
                <a:ea typeface="+mn-ea"/>
                <a:cs typeface="+mn-cs"/>
              </a:rPr>
              <a:t>3. </a:t>
            </a:r>
            <a:r>
              <a:rPr lang="en-CA" sz="1200" b="0" i="0" u="none" strike="noStrike" kern="1200" baseline="0" dirty="0" err="1">
                <a:solidFill>
                  <a:schemeClr val="tx1"/>
                </a:solidFill>
                <a:latin typeface="+mn-lt"/>
                <a:ea typeface="+mn-ea"/>
                <a:cs typeface="+mn-cs"/>
              </a:rPr>
              <a:t>Keitner</a:t>
            </a:r>
            <a:r>
              <a:rPr lang="en-CA" sz="1200" b="0" i="0" u="none" strike="noStrike" kern="1200" baseline="0" dirty="0">
                <a:solidFill>
                  <a:schemeClr val="tx1"/>
                </a:solidFill>
                <a:latin typeface="+mn-lt"/>
                <a:ea typeface="+mn-ea"/>
                <a:cs typeface="+mn-cs"/>
              </a:rPr>
              <a:t> GI, Mansfield AK. Management of treatment-resistant depression. </a:t>
            </a:r>
            <a:r>
              <a:rPr lang="en-CA" sz="1200" b="0" i="0" u="none" strike="noStrike" kern="1200" baseline="0" dirty="0" err="1">
                <a:solidFill>
                  <a:schemeClr val="tx1"/>
                </a:solidFill>
                <a:latin typeface="+mn-lt"/>
                <a:ea typeface="+mn-ea"/>
                <a:cs typeface="+mn-cs"/>
              </a:rPr>
              <a:t>Psychiatr</a:t>
            </a:r>
            <a:r>
              <a:rPr lang="en-CA" sz="1200" b="0" i="0" u="none" strike="noStrike" kern="1200" baseline="0" dirty="0">
                <a:solidFill>
                  <a:schemeClr val="tx1"/>
                </a:solidFill>
                <a:latin typeface="+mn-lt"/>
                <a:ea typeface="+mn-ea"/>
                <a:cs typeface="+mn-cs"/>
              </a:rPr>
              <a:t> Clin North Am 2012;35:</a:t>
            </a:r>
          </a:p>
          <a:p>
            <a:r>
              <a:rPr lang="en-CA" sz="1200" b="0" i="0" u="none" strike="noStrike" kern="1200" baseline="0" dirty="0">
                <a:solidFill>
                  <a:schemeClr val="tx1"/>
                </a:solidFill>
                <a:latin typeface="+mn-lt"/>
                <a:ea typeface="+mn-ea"/>
                <a:cs typeface="+mn-cs"/>
              </a:rPr>
              <a:t>249-65.</a:t>
            </a:r>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37</a:t>
            </a:fld>
            <a:endParaRPr lang="en-CA">
              <a:solidFill>
                <a:prstClr val="black"/>
              </a:solidFill>
            </a:endParaRPr>
          </a:p>
        </p:txBody>
      </p:sp>
    </p:spTree>
    <p:extLst>
      <p:ext uri="{BB962C8B-B14F-4D97-AF65-F5344CB8AC3E}">
        <p14:creationId xmlns:p14="http://schemas.microsoft.com/office/powerpoint/2010/main" val="36316386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References</a:t>
            </a:r>
          </a:p>
          <a:p>
            <a:r>
              <a:rPr lang="en-CA" sz="1200" b="0" i="0" u="none" strike="noStrike" kern="1200" baseline="0" dirty="0">
                <a:solidFill>
                  <a:schemeClr val="tx1"/>
                </a:solidFill>
                <a:latin typeface="+mn-lt"/>
                <a:ea typeface="+mn-ea"/>
                <a:cs typeface="+mn-cs"/>
              </a:rPr>
              <a:t>1. </a:t>
            </a:r>
            <a:r>
              <a:rPr lang="en-CA" sz="1200" b="0" i="0" u="none" strike="noStrike" kern="1200" baseline="0" dirty="0" err="1">
                <a:solidFill>
                  <a:schemeClr val="tx1"/>
                </a:solidFill>
                <a:latin typeface="+mn-lt"/>
                <a:ea typeface="+mn-ea"/>
                <a:cs typeface="+mn-cs"/>
              </a:rPr>
              <a:t>Segmiller</a:t>
            </a:r>
            <a:r>
              <a:rPr lang="en-CA" sz="1200" b="0" i="0" u="none" strike="noStrike" kern="1200" baseline="0" dirty="0">
                <a:solidFill>
                  <a:schemeClr val="tx1"/>
                </a:solidFill>
                <a:latin typeface="+mn-lt"/>
                <a:ea typeface="+mn-ea"/>
                <a:cs typeface="+mn-cs"/>
              </a:rPr>
              <a:t> F, et al. Repeated S-ketamine infusions in therapy resistant depression: a case series. J Clin </a:t>
            </a:r>
            <a:r>
              <a:rPr lang="en-CA" sz="1200" b="0" i="0" u="none" strike="noStrike" kern="1200" baseline="0" dirty="0" err="1">
                <a:solidFill>
                  <a:schemeClr val="tx1"/>
                </a:solidFill>
                <a:latin typeface="+mn-lt"/>
                <a:ea typeface="+mn-ea"/>
                <a:cs typeface="+mn-cs"/>
              </a:rPr>
              <a:t>Pharmacol</a:t>
            </a:r>
            <a:r>
              <a:rPr lang="en-CA" sz="1200" b="0" i="0" u="none" strike="noStrike" kern="1200" baseline="0" dirty="0">
                <a:solidFill>
                  <a:schemeClr val="tx1"/>
                </a:solidFill>
                <a:latin typeface="+mn-lt"/>
                <a:ea typeface="+mn-ea"/>
                <a:cs typeface="+mn-cs"/>
              </a:rPr>
              <a:t> 2013;53:996-8.</a:t>
            </a:r>
          </a:p>
          <a:p>
            <a:r>
              <a:rPr lang="en-CA" sz="1200" b="0" i="0" u="none" strike="noStrike" kern="1200" baseline="0" dirty="0">
                <a:solidFill>
                  <a:schemeClr val="tx1"/>
                </a:solidFill>
                <a:latin typeface="+mn-lt"/>
                <a:ea typeface="+mn-ea"/>
                <a:cs typeface="+mn-cs"/>
              </a:rPr>
              <a:t>2. Dale E, et al. Emerging mechanisms and treatments for depression beyond SSRIs and SNRIs. </a:t>
            </a:r>
            <a:r>
              <a:rPr lang="en-CA" sz="1200" b="0" i="0" u="none" strike="noStrike" kern="1200" baseline="0" dirty="0" err="1">
                <a:solidFill>
                  <a:schemeClr val="tx1"/>
                </a:solidFill>
                <a:latin typeface="+mn-lt"/>
                <a:ea typeface="+mn-ea"/>
                <a:cs typeface="+mn-cs"/>
              </a:rPr>
              <a:t>Biochem</a:t>
            </a:r>
            <a:r>
              <a:rPr lang="en-CA" sz="1200" b="0" i="0" u="none" strike="noStrike" kern="1200" baseline="0" dirty="0">
                <a:solidFill>
                  <a:schemeClr val="tx1"/>
                </a:solidFill>
                <a:latin typeface="+mn-lt"/>
                <a:ea typeface="+mn-ea"/>
                <a:cs typeface="+mn-cs"/>
              </a:rPr>
              <a:t> </a:t>
            </a:r>
            <a:r>
              <a:rPr lang="en-CA" sz="1200" b="0" i="0" u="none" strike="noStrike" kern="1200" baseline="0" dirty="0" err="1">
                <a:solidFill>
                  <a:schemeClr val="tx1"/>
                </a:solidFill>
                <a:latin typeface="+mn-lt"/>
                <a:ea typeface="+mn-ea"/>
                <a:cs typeface="+mn-cs"/>
              </a:rPr>
              <a:t>Pharmacol</a:t>
            </a:r>
            <a:r>
              <a:rPr lang="en-CA" sz="1200" b="0" i="0" u="none" strike="noStrike" kern="1200" baseline="0" dirty="0">
                <a:solidFill>
                  <a:schemeClr val="tx1"/>
                </a:solidFill>
                <a:latin typeface="+mn-lt"/>
                <a:ea typeface="+mn-ea"/>
                <a:cs typeface="+mn-cs"/>
              </a:rPr>
              <a:t> 2015;95:81-97.</a:t>
            </a:r>
          </a:p>
          <a:p>
            <a:r>
              <a:rPr lang="pt-BR" sz="1200" b="0" i="0" u="none" strike="noStrike" kern="1200" baseline="0" dirty="0">
                <a:solidFill>
                  <a:schemeClr val="tx1"/>
                </a:solidFill>
                <a:latin typeface="+mn-lt"/>
                <a:ea typeface="+mn-ea"/>
                <a:cs typeface="+mn-cs"/>
              </a:rPr>
              <a:t>3. Ibrahim L, et al. A Randomized, </a:t>
            </a:r>
            <a:r>
              <a:rPr lang="en-CA" sz="1200" b="0" i="0" u="none" strike="noStrike" kern="1200" baseline="0" dirty="0">
                <a:solidFill>
                  <a:schemeClr val="tx1"/>
                </a:solidFill>
                <a:latin typeface="+mn-lt"/>
                <a:ea typeface="+mn-ea"/>
                <a:cs typeface="+mn-cs"/>
              </a:rPr>
              <a:t>placebo-controlled, crossover pilot trial of the oral selective NR2B antagonist MK-0657 in patients with treatment-resistant major depressive disorder. J Clin Psychopharmacol 2012;32:551-7.</a:t>
            </a:r>
          </a:p>
          <a:p>
            <a:r>
              <a:rPr lang="en-CA" sz="1200" b="0" i="0" u="none" strike="noStrike" kern="1200" baseline="0" dirty="0">
                <a:solidFill>
                  <a:schemeClr val="tx1"/>
                </a:solidFill>
                <a:latin typeface="+mn-lt"/>
                <a:ea typeface="+mn-ea"/>
                <a:cs typeface="+mn-cs"/>
              </a:rPr>
              <a:t>4. </a:t>
            </a:r>
            <a:r>
              <a:rPr lang="en-CA" sz="1200" b="0" i="0" u="none" strike="noStrike" kern="1200" baseline="0" dirty="0" err="1">
                <a:solidFill>
                  <a:schemeClr val="tx1"/>
                </a:solidFill>
                <a:latin typeface="+mn-lt"/>
                <a:ea typeface="+mn-ea"/>
                <a:cs typeface="+mn-cs"/>
              </a:rPr>
              <a:t>Preskorn</a:t>
            </a:r>
            <a:r>
              <a:rPr lang="en-CA" sz="1200" b="0" i="0" u="none" strike="noStrike" kern="1200" baseline="0" dirty="0">
                <a:solidFill>
                  <a:schemeClr val="tx1"/>
                </a:solidFill>
                <a:latin typeface="+mn-lt"/>
                <a:ea typeface="+mn-ea"/>
                <a:cs typeface="+mn-cs"/>
              </a:rPr>
              <a:t> S, et al. Randomized proof of concept trial of GLYX-13, an N-methyl-D-aspartate receptor glycine site partial agonist, in major depressive disorder nonresponsive to a previous antidepressant agent. J </a:t>
            </a:r>
            <a:r>
              <a:rPr lang="en-CA" sz="1200" b="0" i="0" u="none" strike="noStrike" kern="1200" baseline="0" dirty="0" err="1">
                <a:solidFill>
                  <a:schemeClr val="tx1"/>
                </a:solidFill>
                <a:latin typeface="+mn-lt"/>
                <a:ea typeface="+mn-ea"/>
                <a:cs typeface="+mn-cs"/>
              </a:rPr>
              <a:t>Psychiatr</a:t>
            </a:r>
            <a:endParaRPr lang="en-CA" sz="1200" b="0" i="0" u="none" strike="noStrike" kern="1200" baseline="0" dirty="0">
              <a:solidFill>
                <a:schemeClr val="tx1"/>
              </a:solidFill>
              <a:latin typeface="+mn-lt"/>
              <a:ea typeface="+mn-ea"/>
              <a:cs typeface="+mn-cs"/>
            </a:endParaRPr>
          </a:p>
          <a:p>
            <a:r>
              <a:rPr lang="en-CA" sz="1200" b="0" i="0" u="none" strike="noStrike" kern="1200" baseline="0" dirty="0">
                <a:solidFill>
                  <a:schemeClr val="tx1"/>
                </a:solidFill>
                <a:latin typeface="+mn-lt"/>
                <a:ea typeface="+mn-ea"/>
                <a:cs typeface="+mn-cs"/>
              </a:rPr>
              <a:t>Pract 2015;21:140-9.</a:t>
            </a:r>
          </a:p>
          <a:p>
            <a:r>
              <a:rPr lang="en-CA" sz="1200" b="0" i="0" u="none" strike="noStrike" kern="1200" baseline="0" dirty="0">
                <a:solidFill>
                  <a:schemeClr val="tx1"/>
                </a:solidFill>
                <a:latin typeface="+mn-lt"/>
                <a:ea typeface="+mn-ea"/>
                <a:cs typeface="+mn-cs"/>
              </a:rPr>
              <a:t>4. Quiroz JA, et al. P.2.f.027. The efficacy and safety of </a:t>
            </a:r>
            <a:r>
              <a:rPr lang="en-CA" sz="1200" b="0" i="0" u="none" strike="noStrike" kern="1200" baseline="0" dirty="0" err="1">
                <a:solidFill>
                  <a:schemeClr val="tx1"/>
                </a:solidFill>
                <a:latin typeface="+mn-lt"/>
                <a:ea typeface="+mn-ea"/>
                <a:cs typeface="+mn-cs"/>
              </a:rPr>
              <a:t>basimglurant</a:t>
            </a:r>
            <a:r>
              <a:rPr lang="en-CA" sz="1200" b="0" i="0" u="none" strike="noStrike" kern="1200" baseline="0" dirty="0">
                <a:solidFill>
                  <a:schemeClr val="tx1"/>
                </a:solidFill>
                <a:latin typeface="+mn-lt"/>
                <a:ea typeface="+mn-ea"/>
                <a:cs typeface="+mn-cs"/>
              </a:rPr>
              <a:t> as adjunctive therapy in major depression: a randomised, double-blind, placebo-controlled study. </a:t>
            </a:r>
            <a:r>
              <a:rPr lang="en-CA" sz="1200" b="0" i="0" u="none" strike="noStrike" kern="1200" baseline="0" dirty="0" err="1">
                <a:solidFill>
                  <a:schemeClr val="tx1"/>
                </a:solidFill>
                <a:latin typeface="+mn-lt"/>
                <a:ea typeface="+mn-ea"/>
                <a:cs typeface="+mn-cs"/>
              </a:rPr>
              <a:t>Eur</a:t>
            </a:r>
            <a:r>
              <a:rPr lang="en-CA" sz="1200" b="0" i="0" u="none" strike="noStrike" kern="1200" baseline="0" dirty="0">
                <a:solidFill>
                  <a:schemeClr val="tx1"/>
                </a:solidFill>
                <a:latin typeface="+mn-lt"/>
                <a:ea typeface="+mn-ea"/>
                <a:cs typeface="+mn-cs"/>
              </a:rPr>
              <a:t> Neuropsychopharmacol 2014;24(</a:t>
            </a:r>
            <a:r>
              <a:rPr lang="en-CA" sz="1200" b="0" i="0" u="none" strike="noStrike" kern="1200" baseline="0" dirty="0" err="1">
                <a:solidFill>
                  <a:schemeClr val="tx1"/>
                </a:solidFill>
                <a:latin typeface="+mn-lt"/>
                <a:ea typeface="+mn-ea"/>
                <a:cs typeface="+mn-cs"/>
              </a:rPr>
              <a:t>Suppl</a:t>
            </a:r>
            <a:r>
              <a:rPr lang="en-CA" sz="1200" b="0" i="0" u="none" strike="noStrike" kern="1200" baseline="0" dirty="0">
                <a:solidFill>
                  <a:schemeClr val="tx1"/>
                </a:solidFill>
                <a:latin typeface="+mn-lt"/>
                <a:ea typeface="+mn-ea"/>
                <a:cs typeface="+mn-cs"/>
              </a:rPr>
              <a:t> 2):S468.</a:t>
            </a:r>
          </a:p>
          <a:p>
            <a:r>
              <a:rPr lang="en-CA" sz="1200" b="0" i="0" u="none" strike="noStrike" kern="1200" baseline="0" dirty="0">
                <a:solidFill>
                  <a:schemeClr val="tx1"/>
                </a:solidFill>
                <a:latin typeface="+mn-lt"/>
                <a:ea typeface="+mn-ea"/>
                <a:cs typeface="+mn-cs"/>
              </a:rPr>
              <a:t>5. Connolly KR, </a:t>
            </a:r>
            <a:r>
              <a:rPr lang="en-CA" sz="1200" b="0" i="0" u="none" strike="noStrike" kern="1200" baseline="0" dirty="0" err="1">
                <a:solidFill>
                  <a:schemeClr val="tx1"/>
                </a:solidFill>
                <a:latin typeface="+mn-lt"/>
                <a:ea typeface="+mn-ea"/>
                <a:cs typeface="+mn-cs"/>
              </a:rPr>
              <a:t>Thase</a:t>
            </a:r>
            <a:r>
              <a:rPr lang="en-CA" sz="1200" b="0" i="0" u="none" strike="noStrike" kern="1200" baseline="0" dirty="0">
                <a:solidFill>
                  <a:schemeClr val="tx1"/>
                </a:solidFill>
                <a:latin typeface="+mn-lt"/>
                <a:ea typeface="+mn-ea"/>
                <a:cs typeface="+mn-cs"/>
              </a:rPr>
              <a:t> ME. Emerging drugs for major depressive disorder. Expert </a:t>
            </a:r>
            <a:r>
              <a:rPr lang="en-CA" sz="1200" b="0" i="0" u="none" strike="noStrike" kern="1200" baseline="0" dirty="0" err="1">
                <a:solidFill>
                  <a:schemeClr val="tx1"/>
                </a:solidFill>
                <a:latin typeface="+mn-lt"/>
                <a:ea typeface="+mn-ea"/>
                <a:cs typeface="+mn-cs"/>
              </a:rPr>
              <a:t>Opin</a:t>
            </a:r>
            <a:r>
              <a:rPr lang="en-CA" sz="1200" b="0" i="0" u="none" strike="noStrike" kern="1200" baseline="0" dirty="0">
                <a:solidFill>
                  <a:schemeClr val="tx1"/>
                </a:solidFill>
                <a:latin typeface="+mn-lt"/>
                <a:ea typeface="+mn-ea"/>
                <a:cs typeface="+mn-cs"/>
              </a:rPr>
              <a:t> </a:t>
            </a:r>
            <a:r>
              <a:rPr lang="en-CA" sz="1200" b="0" i="0" u="none" strike="noStrike" kern="1200" baseline="0" dirty="0" err="1">
                <a:solidFill>
                  <a:schemeClr val="tx1"/>
                </a:solidFill>
                <a:latin typeface="+mn-lt"/>
                <a:ea typeface="+mn-ea"/>
                <a:cs typeface="+mn-cs"/>
              </a:rPr>
              <a:t>Emerg</a:t>
            </a:r>
            <a:r>
              <a:rPr lang="en-CA" sz="1200" b="0" i="0" u="none" strike="noStrike" kern="1200" baseline="0" dirty="0">
                <a:solidFill>
                  <a:schemeClr val="tx1"/>
                </a:solidFill>
                <a:latin typeface="+mn-lt"/>
                <a:ea typeface="+mn-ea"/>
                <a:cs typeface="+mn-cs"/>
              </a:rPr>
              <a:t> Drugs 2012;17:105-6.</a:t>
            </a:r>
          </a:p>
          <a:p>
            <a:r>
              <a:rPr lang="en-CA" sz="1200" b="0" i="0" u="none" strike="noStrike" kern="1200" baseline="0" dirty="0">
                <a:solidFill>
                  <a:schemeClr val="tx1"/>
                </a:solidFill>
                <a:latin typeface="+mn-lt"/>
                <a:ea typeface="+mn-ea"/>
                <a:cs typeface="+mn-cs"/>
              </a:rPr>
              <a:t>6. Na KS, et al. Efficacy of adjunctive </a:t>
            </a:r>
            <a:r>
              <a:rPr lang="en-CA" sz="1200" b="0" i="0" u="none" strike="noStrike" kern="1200" baseline="0" dirty="0" err="1">
                <a:solidFill>
                  <a:schemeClr val="tx1"/>
                </a:solidFill>
                <a:latin typeface="+mn-lt"/>
                <a:ea typeface="+mn-ea"/>
                <a:cs typeface="+mn-cs"/>
              </a:rPr>
              <a:t>celecoxib</a:t>
            </a:r>
            <a:r>
              <a:rPr lang="en-CA" sz="1200" b="0" i="0" u="none" strike="noStrike" kern="1200" baseline="0" dirty="0">
                <a:solidFill>
                  <a:schemeClr val="tx1"/>
                </a:solidFill>
                <a:latin typeface="+mn-lt"/>
                <a:ea typeface="+mn-ea"/>
                <a:cs typeface="+mn-cs"/>
              </a:rPr>
              <a:t> treatment for patients with major depressive disorder: a </a:t>
            </a:r>
            <a:r>
              <a:rPr lang="en-CA" sz="1200" b="0" i="0" u="none" strike="noStrike" kern="1200" baseline="0" dirty="0" err="1">
                <a:solidFill>
                  <a:schemeClr val="tx1"/>
                </a:solidFill>
                <a:latin typeface="+mn-lt"/>
                <a:ea typeface="+mn-ea"/>
                <a:cs typeface="+mn-cs"/>
              </a:rPr>
              <a:t>metaanalysis</a:t>
            </a:r>
            <a:r>
              <a:rPr lang="en-CA" sz="1200" b="0" i="0" u="none" strike="noStrike" kern="1200" baseline="0" dirty="0">
                <a:solidFill>
                  <a:schemeClr val="tx1"/>
                </a:solidFill>
                <a:latin typeface="+mn-lt"/>
                <a:ea typeface="+mn-ea"/>
                <a:cs typeface="+mn-cs"/>
              </a:rPr>
              <a:t>.</a:t>
            </a:r>
          </a:p>
          <a:p>
            <a:r>
              <a:rPr lang="pl-PL" sz="1200" b="0" i="0" u="none" strike="noStrike" kern="1200" baseline="0" dirty="0">
                <a:solidFill>
                  <a:schemeClr val="tx1"/>
                </a:solidFill>
                <a:latin typeface="+mn-lt"/>
                <a:ea typeface="+mn-ea"/>
                <a:cs typeface="+mn-cs"/>
              </a:rPr>
              <a:t>Prog Neuropsychopharmacol Biol Psychiatry 2014;</a:t>
            </a:r>
            <a:r>
              <a:rPr lang="en-CA" sz="1200" b="0" i="0" u="none" strike="noStrike" kern="1200" baseline="0" dirty="0">
                <a:solidFill>
                  <a:schemeClr val="tx1"/>
                </a:solidFill>
                <a:latin typeface="+mn-lt"/>
                <a:ea typeface="+mn-ea"/>
                <a:cs typeface="+mn-cs"/>
              </a:rPr>
              <a:t>48:79-85.</a:t>
            </a:r>
          </a:p>
          <a:p>
            <a:r>
              <a:rPr lang="en-CA" sz="1200" b="0" i="0" u="none" strike="noStrike" kern="1200" baseline="0" dirty="0">
                <a:solidFill>
                  <a:schemeClr val="tx1"/>
                </a:solidFill>
                <a:latin typeface="+mn-lt"/>
                <a:ea typeface="+mn-ea"/>
                <a:cs typeface="+mn-cs"/>
              </a:rPr>
              <a:t>7. </a:t>
            </a:r>
            <a:r>
              <a:rPr lang="en-CA" sz="1200" b="0" i="0" u="none" strike="noStrike" kern="1200" baseline="0" dirty="0" err="1">
                <a:solidFill>
                  <a:schemeClr val="tx1"/>
                </a:solidFill>
                <a:latin typeface="+mn-lt"/>
                <a:ea typeface="+mn-ea"/>
                <a:cs typeface="+mn-cs"/>
              </a:rPr>
              <a:t>Majd</a:t>
            </a:r>
            <a:r>
              <a:rPr lang="en-CA" sz="1200" b="0" i="0" u="none" strike="noStrike" kern="1200" baseline="0" dirty="0">
                <a:solidFill>
                  <a:schemeClr val="tx1"/>
                </a:solidFill>
                <a:latin typeface="+mn-lt"/>
                <a:ea typeface="+mn-ea"/>
                <a:cs typeface="+mn-cs"/>
              </a:rPr>
              <a:t> M, et al. A randomized, double-blind, placebo-controlled trial of </a:t>
            </a:r>
            <a:r>
              <a:rPr lang="en-CA" sz="1200" b="0" i="0" u="none" strike="noStrike" kern="1200" baseline="0" dirty="0" err="1">
                <a:solidFill>
                  <a:schemeClr val="tx1"/>
                </a:solidFill>
                <a:latin typeface="+mn-lt"/>
                <a:ea typeface="+mn-ea"/>
                <a:cs typeface="+mn-cs"/>
              </a:rPr>
              <a:t>celecoxib</a:t>
            </a:r>
            <a:r>
              <a:rPr lang="en-CA" sz="1200" b="0" i="0" u="none" strike="noStrike" kern="1200" baseline="0" dirty="0">
                <a:solidFill>
                  <a:schemeClr val="tx1"/>
                </a:solidFill>
                <a:latin typeface="+mn-lt"/>
                <a:ea typeface="+mn-ea"/>
                <a:cs typeface="+mn-cs"/>
              </a:rPr>
              <a:t> augmentation of sertraline in treatment of drug-naive depressed women: a pilot study. Iran J Pharm Res 2015;14:891-9.</a:t>
            </a:r>
          </a:p>
          <a:p>
            <a:r>
              <a:rPr lang="en-CA" sz="1200" b="0" i="0" u="none" strike="noStrike" kern="1200" baseline="0" dirty="0">
                <a:solidFill>
                  <a:schemeClr val="tx1"/>
                </a:solidFill>
                <a:latin typeface="+mn-lt"/>
                <a:ea typeface="+mn-ea"/>
                <a:cs typeface="+mn-cs"/>
              </a:rPr>
              <a:t>8. </a:t>
            </a:r>
            <a:r>
              <a:rPr lang="en-CA" sz="1200" b="0" i="0" u="none" strike="noStrike" kern="1200" baseline="0" dirty="0" err="1">
                <a:solidFill>
                  <a:schemeClr val="tx1"/>
                </a:solidFill>
                <a:latin typeface="+mn-lt"/>
                <a:ea typeface="+mn-ea"/>
                <a:cs typeface="+mn-cs"/>
              </a:rPr>
              <a:t>Dell’Osso</a:t>
            </a:r>
            <a:r>
              <a:rPr lang="en-CA" sz="1200" b="0" i="0" u="none" strike="noStrike" kern="1200" baseline="0" dirty="0">
                <a:solidFill>
                  <a:schemeClr val="tx1"/>
                </a:solidFill>
                <a:latin typeface="+mn-lt"/>
                <a:ea typeface="+mn-ea"/>
                <a:cs typeface="+mn-cs"/>
              </a:rPr>
              <a:t> B, </a:t>
            </a:r>
            <a:r>
              <a:rPr lang="en-CA" sz="1200" b="0" i="0" u="none" strike="noStrike" kern="1200" baseline="0" dirty="0" err="1">
                <a:solidFill>
                  <a:schemeClr val="tx1"/>
                </a:solidFill>
                <a:latin typeface="+mn-lt"/>
                <a:ea typeface="+mn-ea"/>
                <a:cs typeface="+mn-cs"/>
              </a:rPr>
              <a:t>Ketter</a:t>
            </a:r>
            <a:r>
              <a:rPr lang="en-CA" sz="1200" b="0" i="0" u="none" strike="noStrike" kern="1200" baseline="0" dirty="0">
                <a:solidFill>
                  <a:schemeClr val="tx1"/>
                </a:solidFill>
                <a:latin typeface="+mn-lt"/>
                <a:ea typeface="+mn-ea"/>
                <a:cs typeface="+mn-cs"/>
              </a:rPr>
              <a:t> TA. Assessing efficacy/effectiveness and safety/tolerability profiles of adjunctive </a:t>
            </a:r>
            <a:r>
              <a:rPr lang="en-CA" sz="1200" b="0" i="0" u="none" strike="noStrike" kern="1200" baseline="0" dirty="0" err="1">
                <a:solidFill>
                  <a:schemeClr val="tx1"/>
                </a:solidFill>
                <a:latin typeface="+mn-lt"/>
                <a:ea typeface="+mn-ea"/>
                <a:cs typeface="+mn-cs"/>
              </a:rPr>
              <a:t>pramipexole</a:t>
            </a:r>
            <a:r>
              <a:rPr lang="en-CA" sz="1200" b="0" i="0" u="none" strike="noStrike" kern="1200" baseline="0" dirty="0">
                <a:solidFill>
                  <a:schemeClr val="tx1"/>
                </a:solidFill>
                <a:latin typeface="+mn-lt"/>
                <a:ea typeface="+mn-ea"/>
                <a:cs typeface="+mn-cs"/>
              </a:rPr>
              <a:t> in bipolar depression: acute versus long-term data. Int Clin Psychopharmacol 2013;28:297-304.</a:t>
            </a:r>
          </a:p>
          <a:p>
            <a:r>
              <a:rPr lang="it-IT" sz="1200" b="0" i="0" u="none" strike="noStrike" kern="1200" baseline="0" dirty="0">
                <a:solidFill>
                  <a:schemeClr val="tx1"/>
                </a:solidFill>
                <a:latin typeface="+mn-lt"/>
                <a:ea typeface="+mn-ea"/>
                <a:cs typeface="+mn-cs"/>
              </a:rPr>
              <a:t>9. Cusin C, et al. A randomized, </a:t>
            </a:r>
            <a:r>
              <a:rPr lang="en-CA" sz="1200" b="0" i="0" u="none" strike="noStrike" kern="1200" baseline="0" dirty="0">
                <a:solidFill>
                  <a:schemeClr val="tx1"/>
                </a:solidFill>
                <a:latin typeface="+mn-lt"/>
                <a:ea typeface="+mn-ea"/>
                <a:cs typeface="+mn-cs"/>
              </a:rPr>
              <a:t>double-blind, placebo-controlled trial of </a:t>
            </a:r>
            <a:r>
              <a:rPr lang="en-CA" sz="1200" b="0" i="0" u="none" strike="noStrike" kern="1200" baseline="0" dirty="0" err="1">
                <a:solidFill>
                  <a:schemeClr val="tx1"/>
                </a:solidFill>
                <a:latin typeface="+mn-lt"/>
                <a:ea typeface="+mn-ea"/>
                <a:cs typeface="+mn-cs"/>
              </a:rPr>
              <a:t>pramipexole</a:t>
            </a:r>
            <a:r>
              <a:rPr lang="en-CA" sz="1200" b="0" i="0" u="none" strike="noStrike" kern="1200" baseline="0" dirty="0">
                <a:solidFill>
                  <a:schemeClr val="tx1"/>
                </a:solidFill>
                <a:latin typeface="+mn-lt"/>
                <a:ea typeface="+mn-ea"/>
                <a:cs typeface="+mn-cs"/>
              </a:rPr>
              <a:t> augmentation in treatment-resistant major depressive disorder. J Clin Psychiatry 2013;74:e636-e641.</a:t>
            </a:r>
          </a:p>
          <a:p>
            <a:r>
              <a:rPr lang="en-CA" sz="1200" b="0" i="0" u="none" strike="noStrike" kern="1200" baseline="0" dirty="0">
                <a:solidFill>
                  <a:schemeClr val="tx1"/>
                </a:solidFill>
                <a:latin typeface="+mn-lt"/>
                <a:ea typeface="+mn-ea"/>
                <a:cs typeface="+mn-cs"/>
              </a:rPr>
              <a:t>10. Pae CU. </a:t>
            </a:r>
            <a:r>
              <a:rPr lang="en-CA" sz="1200" b="0" i="0" u="none" strike="noStrike" kern="1200" baseline="0" dirty="0" err="1">
                <a:solidFill>
                  <a:schemeClr val="tx1"/>
                </a:solidFill>
                <a:latin typeface="+mn-lt"/>
                <a:ea typeface="+mn-ea"/>
                <a:cs typeface="+mn-cs"/>
              </a:rPr>
              <a:t>Pramipexole</a:t>
            </a:r>
            <a:r>
              <a:rPr lang="en-CA" sz="1200" b="0" i="0" u="none" strike="noStrike" kern="1200" baseline="0" dirty="0">
                <a:solidFill>
                  <a:schemeClr val="tx1"/>
                </a:solidFill>
                <a:latin typeface="+mn-lt"/>
                <a:ea typeface="+mn-ea"/>
                <a:cs typeface="+mn-cs"/>
              </a:rPr>
              <a:t> augmentation in treatment-resistant major depressive disorder. Expert Rev </a:t>
            </a:r>
            <a:r>
              <a:rPr lang="en-CA" sz="1200" b="0" i="0" u="none" strike="noStrike" kern="1200" baseline="0" dirty="0" err="1">
                <a:solidFill>
                  <a:schemeClr val="tx1"/>
                </a:solidFill>
                <a:latin typeface="+mn-lt"/>
                <a:ea typeface="+mn-ea"/>
                <a:cs typeface="+mn-cs"/>
              </a:rPr>
              <a:t>Neurother</a:t>
            </a:r>
            <a:r>
              <a:rPr lang="en-CA" sz="1200" b="0" i="0" u="none" strike="noStrike" kern="1200" baseline="0" dirty="0">
                <a:solidFill>
                  <a:schemeClr val="tx1"/>
                </a:solidFill>
                <a:latin typeface="+mn-lt"/>
                <a:ea typeface="+mn-ea"/>
                <a:cs typeface="+mn-cs"/>
              </a:rPr>
              <a:t> 2014;14:5-8.</a:t>
            </a:r>
          </a:p>
          <a:p>
            <a:r>
              <a:rPr lang="en-CA" sz="1200" b="0" i="0" u="none" strike="noStrike" kern="1200" baseline="0" dirty="0">
                <a:solidFill>
                  <a:schemeClr val="tx1"/>
                </a:solidFill>
                <a:latin typeface="+mn-lt"/>
                <a:ea typeface="+mn-ea"/>
                <a:cs typeface="+mn-cs"/>
              </a:rPr>
              <a:t>11. </a:t>
            </a:r>
            <a:r>
              <a:rPr lang="en-CA" sz="1200" b="0" i="0" u="none" strike="noStrike" kern="1200" baseline="0" dirty="0" err="1">
                <a:solidFill>
                  <a:schemeClr val="tx1"/>
                </a:solidFill>
                <a:latin typeface="+mn-lt"/>
                <a:ea typeface="+mn-ea"/>
                <a:cs typeface="+mn-cs"/>
              </a:rPr>
              <a:t>Veselinovic</a:t>
            </a:r>
            <a:r>
              <a:rPr lang="en-CA" sz="1200" b="0" i="0" u="none" strike="noStrike" kern="1200" baseline="0" dirty="0">
                <a:solidFill>
                  <a:schemeClr val="tx1"/>
                </a:solidFill>
                <a:latin typeface="+mn-lt"/>
                <a:ea typeface="+mn-ea"/>
                <a:cs typeface="+mn-cs"/>
              </a:rPr>
              <a:t>´ T, et al. </a:t>
            </a:r>
            <a:r>
              <a:rPr lang="en-CA" sz="1200" b="0" i="0" u="none" strike="noStrike" kern="1200" baseline="0" dirty="0" err="1">
                <a:solidFill>
                  <a:schemeClr val="tx1"/>
                </a:solidFill>
                <a:latin typeface="+mn-lt"/>
                <a:ea typeface="+mn-ea"/>
                <a:cs typeface="+mn-cs"/>
              </a:rPr>
              <a:t>Cariprazine</a:t>
            </a:r>
            <a:r>
              <a:rPr lang="en-CA" sz="1200" b="0" i="0" u="none" strike="noStrike" kern="1200" baseline="0" dirty="0">
                <a:solidFill>
                  <a:schemeClr val="tx1"/>
                </a:solidFill>
                <a:latin typeface="+mn-lt"/>
                <a:ea typeface="+mn-ea"/>
                <a:cs typeface="+mn-cs"/>
              </a:rPr>
              <a:t>, a new, orally active dopamine D2/3 receptor partial agonist for the treatment of schizophrenia, bipolar mania and depression. Expert Rev </a:t>
            </a:r>
            <a:r>
              <a:rPr lang="en-CA" sz="1200" b="0" i="0" u="none" strike="noStrike" kern="1200" baseline="0" dirty="0" err="1">
                <a:solidFill>
                  <a:schemeClr val="tx1"/>
                </a:solidFill>
                <a:latin typeface="+mn-lt"/>
                <a:ea typeface="+mn-ea"/>
                <a:cs typeface="+mn-cs"/>
              </a:rPr>
              <a:t>Neurother</a:t>
            </a:r>
            <a:r>
              <a:rPr lang="en-CA" sz="1200" b="0" i="0" u="none" strike="noStrike" kern="1200" baseline="0" dirty="0">
                <a:solidFill>
                  <a:schemeClr val="tx1"/>
                </a:solidFill>
                <a:latin typeface="+mn-lt"/>
                <a:ea typeface="+mn-ea"/>
                <a:cs typeface="+mn-cs"/>
              </a:rPr>
              <a:t> 2013;13:1141-59.</a:t>
            </a:r>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38</a:t>
            </a:fld>
            <a:endParaRPr lang="en-CA">
              <a:solidFill>
                <a:prstClr val="black"/>
              </a:solidFill>
            </a:endParaRPr>
          </a:p>
        </p:txBody>
      </p:sp>
    </p:spTree>
    <p:extLst>
      <p:ext uri="{BB962C8B-B14F-4D97-AF65-F5344CB8AC3E}">
        <p14:creationId xmlns:p14="http://schemas.microsoft.com/office/powerpoint/2010/main" val="408674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References</a:t>
            </a:r>
          </a:p>
          <a:p>
            <a:r>
              <a:rPr lang="en-CA" sz="1200" b="0" i="0" u="none" strike="noStrike" kern="1200" baseline="0" dirty="0">
                <a:solidFill>
                  <a:schemeClr val="tx1"/>
                </a:solidFill>
                <a:latin typeface="+mn-lt"/>
                <a:ea typeface="+mn-ea"/>
                <a:cs typeface="+mn-cs"/>
              </a:rPr>
              <a:t>1. Montgomery SA, et al. Efficacy of levomilnacipran extended-release in major depressive disorder: pooled analysis of 5 double-blind, placebo-controlled trials. CNS Spectr. 2015;20:148-156.</a:t>
            </a:r>
          </a:p>
          <a:p>
            <a:r>
              <a:rPr lang="en-CA" sz="1200" b="0" i="0" u="none" strike="noStrike" kern="1200" baseline="0" dirty="0">
                <a:solidFill>
                  <a:schemeClr val="tx1"/>
                </a:solidFill>
                <a:latin typeface="+mn-lt"/>
                <a:ea typeface="+mn-ea"/>
                <a:cs typeface="+mn-cs"/>
              </a:rPr>
              <a:t>2. Shiovitz T, et al. A randomized, double-blind, placebo-controlled trial of the efficacy and safety of levomilnacipran ER 40-120mg/day for prevention of relapse in patients with major depressive disorder. Innov Clin Neurosci. 2014;11:10-22.</a:t>
            </a:r>
          </a:p>
          <a:p>
            <a:r>
              <a:rPr lang="en-CA" sz="1200" b="0" i="0" u="none" strike="noStrike" kern="1200" baseline="0" dirty="0">
                <a:solidFill>
                  <a:schemeClr val="tx1"/>
                </a:solidFill>
                <a:latin typeface="+mn-lt"/>
                <a:ea typeface="+mn-ea"/>
                <a:cs typeface="+mn-cs"/>
              </a:rPr>
              <a:t>3. Citrome L. Vilazodone for major depressive disorder: a systematic review of the efficacy and safety profile for this newly approved antidepressant—what is the number needed to treat, number needed to harm and likelihood to be helped or harmed? Int J Clin Pract. 2012;66:356-368.</a:t>
            </a:r>
          </a:p>
          <a:p>
            <a:r>
              <a:rPr lang="en-CA" sz="1200" b="0" i="0" u="none" strike="noStrike" kern="1200" baseline="0" dirty="0">
                <a:solidFill>
                  <a:schemeClr val="tx1"/>
                </a:solidFill>
                <a:latin typeface="+mn-lt"/>
                <a:ea typeface="+mn-ea"/>
                <a:cs typeface="+mn-cs"/>
              </a:rPr>
              <a:t>4. Hellerstein DJ, Flaxer J. Vilazodone for the treatment of major depressive disorder: an evidence-based review of its place in therapy. Core Evid. 2015;10:49-62.</a:t>
            </a:r>
          </a:p>
          <a:p>
            <a:r>
              <a:rPr lang="en-CA" sz="1200" b="0" i="0" u="none" strike="noStrike" kern="1200" baseline="0" dirty="0">
                <a:solidFill>
                  <a:schemeClr val="tx1"/>
                </a:solidFill>
                <a:latin typeface="+mn-lt"/>
                <a:ea typeface="+mn-ea"/>
                <a:cs typeface="+mn-cs"/>
              </a:rPr>
              <a:t>5. Wang SM, et al. A review of current evidence for vilazodone in major depressive disorder. Int J Psychiatry Clin Pract. 2013;17:160-169.</a:t>
            </a:r>
          </a:p>
          <a:p>
            <a:r>
              <a:rPr lang="en-CA" sz="1200" b="0" i="0" u="none" strike="noStrike" kern="1200" baseline="0" dirty="0">
                <a:solidFill>
                  <a:schemeClr val="tx1"/>
                </a:solidFill>
                <a:latin typeface="+mn-lt"/>
                <a:ea typeface="+mn-ea"/>
                <a:cs typeface="+mn-cs"/>
              </a:rPr>
              <a:t>6. Pae CU, et al. Vortioxetine: a meta-analysis of 12 short-term, randomized, placebo-controlled clinical trials</a:t>
            </a:r>
          </a:p>
          <a:p>
            <a:r>
              <a:rPr lang="en-CA" sz="1200" b="0" i="0" u="none" strike="noStrike" kern="1200" baseline="0" dirty="0">
                <a:solidFill>
                  <a:schemeClr val="tx1"/>
                </a:solidFill>
                <a:latin typeface="+mn-lt"/>
                <a:ea typeface="+mn-ea"/>
                <a:cs typeface="+mn-cs"/>
              </a:rPr>
              <a:t>for the treatment of major depressive disorder. J Psychiatry Neurosci. 2015;40:174-186.</a:t>
            </a:r>
          </a:p>
          <a:p>
            <a:r>
              <a:rPr lang="en-CA" sz="1200" b="0" i="0" u="none" strike="noStrike" kern="1200" baseline="0" dirty="0">
                <a:solidFill>
                  <a:schemeClr val="tx1"/>
                </a:solidFill>
                <a:latin typeface="+mn-lt"/>
                <a:ea typeface="+mn-ea"/>
                <a:cs typeface="+mn-cs"/>
              </a:rPr>
              <a:t>7. Katona C, et al. A randomized, double-blind, placebo-controlled, duloxetine-referenced, fixed-dose study</a:t>
            </a:r>
          </a:p>
          <a:p>
            <a:r>
              <a:rPr lang="en-CA" sz="1200" b="0" i="0" u="none" strike="noStrike" kern="1200" baseline="0" dirty="0">
                <a:solidFill>
                  <a:schemeClr val="tx1"/>
                </a:solidFill>
                <a:latin typeface="+mn-lt"/>
                <a:ea typeface="+mn-ea"/>
                <a:cs typeface="+mn-cs"/>
              </a:rPr>
              <a:t>comparing the efficacy and safety of Lu AA21004 in elderly patients with major depressive disorder. Int Clin Psychopharmacol. 2012;27:215-223.</a:t>
            </a:r>
          </a:p>
          <a:p>
            <a:r>
              <a:rPr lang="en-CA" sz="1200" b="0" i="0" u="none" strike="noStrike" kern="1200" baseline="0" dirty="0">
                <a:solidFill>
                  <a:schemeClr val="tx1"/>
                </a:solidFill>
                <a:latin typeface="+mn-lt"/>
                <a:ea typeface="+mn-ea"/>
                <a:cs typeface="+mn-cs"/>
              </a:rPr>
              <a:t>8. Mahableshwarkar AR, et al. A randomized, placebo-controlled, active-reference, double-blind, flexible-dose study of the efficacy of vortioxetine on cognitive function in major depressive disorder. Neuropsychopharmacology.</a:t>
            </a:r>
          </a:p>
          <a:p>
            <a:r>
              <a:rPr lang="en-CA" sz="1200" b="0" i="0" u="none" strike="noStrike" kern="1200" baseline="0" dirty="0">
                <a:solidFill>
                  <a:schemeClr val="tx1"/>
                </a:solidFill>
                <a:latin typeface="+mn-lt"/>
                <a:ea typeface="+mn-ea"/>
                <a:cs typeface="+mn-cs"/>
              </a:rPr>
              <a:t>2015;40:2025-2037.</a:t>
            </a:r>
          </a:p>
          <a:p>
            <a:r>
              <a:rPr lang="en-CA" sz="1200" b="0" i="0" u="none" strike="noStrike" kern="1200" baseline="0" dirty="0">
                <a:solidFill>
                  <a:schemeClr val="tx1"/>
                </a:solidFill>
                <a:latin typeface="+mn-lt"/>
                <a:ea typeface="+mn-ea"/>
                <a:cs typeface="+mn-cs"/>
              </a:rPr>
              <a:t>9. McIntyre RS, et al. A randomized, double-blind, placebo-controlled study of vortioxetine on cognitive function in depressed adults. Int J Neuropsychopharmacol. 2014; 17:1557-1567.</a:t>
            </a:r>
          </a:p>
          <a:p>
            <a:r>
              <a:rPr lang="en-CA" sz="1200" b="0" i="0" u="none" strike="noStrike" kern="1200" baseline="0" dirty="0">
                <a:solidFill>
                  <a:schemeClr val="tx1"/>
                </a:solidFill>
                <a:latin typeface="+mn-lt"/>
                <a:ea typeface="+mn-ea"/>
                <a:cs typeface="+mn-cs"/>
              </a:rPr>
              <a:t>10. Rosenblat JD, et al. The cognitive effects of antidepressants in major depressive disorder: a systematic review and meta-analysis of randomized clinical trials. Int J Neuropsychopharmacol. 2015;19(2):pyv082.</a:t>
            </a:r>
          </a:p>
          <a:p>
            <a:r>
              <a:rPr lang="en-CA" sz="1200" b="0" i="0" u="none" strike="noStrike" kern="1200" baseline="0" dirty="0">
                <a:solidFill>
                  <a:schemeClr val="tx1"/>
                </a:solidFill>
                <a:latin typeface="+mn-lt"/>
                <a:ea typeface="+mn-ea"/>
                <a:cs typeface="+mn-cs"/>
              </a:rPr>
              <a:t>11. Boulenger JP, et al. A randomized clinical study of Lu AA21004 in the prevention of relapse in patients with</a:t>
            </a:r>
          </a:p>
          <a:p>
            <a:r>
              <a:rPr lang="en-CA" sz="1200" b="0" i="0" u="none" strike="noStrike" kern="1200" baseline="0" dirty="0">
                <a:solidFill>
                  <a:schemeClr val="tx1"/>
                </a:solidFill>
                <a:latin typeface="+mn-lt"/>
                <a:ea typeface="+mn-ea"/>
                <a:cs typeface="+mn-cs"/>
              </a:rPr>
              <a:t>major depressive disorder. J Psychopharmacol. 2012;26:1408-1416.</a:t>
            </a:r>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6</a:t>
            </a:fld>
            <a:endParaRPr lang="en-CA" dirty="0">
              <a:solidFill>
                <a:prstClr val="black"/>
              </a:solidFill>
            </a:endParaRPr>
          </a:p>
        </p:txBody>
      </p:sp>
    </p:spTree>
    <p:extLst>
      <p:ext uri="{BB962C8B-B14F-4D97-AF65-F5344CB8AC3E}">
        <p14:creationId xmlns:p14="http://schemas.microsoft.com/office/powerpoint/2010/main" val="3902794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References</a:t>
            </a:r>
          </a:p>
          <a:p>
            <a:r>
              <a:rPr lang="en-CA" sz="1200" b="0" i="0" u="none" strike="noStrike" kern="1200" baseline="0" dirty="0">
                <a:solidFill>
                  <a:schemeClr val="tx1"/>
                </a:solidFill>
                <a:latin typeface="+mn-lt"/>
                <a:ea typeface="+mn-ea"/>
                <a:cs typeface="+mn-cs"/>
              </a:rPr>
              <a:t>1. </a:t>
            </a:r>
            <a:r>
              <a:rPr lang="en-CA" sz="1200" b="0" i="0" u="none" strike="noStrike" kern="1200" baseline="0" dirty="0" err="1">
                <a:solidFill>
                  <a:schemeClr val="tx1"/>
                </a:solidFill>
                <a:latin typeface="+mn-lt"/>
                <a:ea typeface="+mn-ea"/>
                <a:cs typeface="+mn-cs"/>
              </a:rPr>
              <a:t>Arnow</a:t>
            </a:r>
            <a:r>
              <a:rPr lang="en-CA" sz="1200" b="0" i="0" u="none" strike="noStrike" kern="1200" baseline="0" dirty="0">
                <a:solidFill>
                  <a:schemeClr val="tx1"/>
                </a:solidFill>
                <a:latin typeface="+mn-lt"/>
                <a:ea typeface="+mn-ea"/>
                <a:cs typeface="+mn-cs"/>
              </a:rPr>
              <a:t> BA, et al. Depression subtypes in predicting antidepressant response: a report from the </a:t>
            </a:r>
            <a:r>
              <a:rPr lang="en-CA" sz="1200" b="0" i="0" u="none" strike="noStrike" kern="1200" baseline="0" dirty="0" err="1">
                <a:solidFill>
                  <a:schemeClr val="tx1"/>
                </a:solidFill>
                <a:latin typeface="+mn-lt"/>
                <a:ea typeface="+mn-ea"/>
                <a:cs typeface="+mn-cs"/>
              </a:rPr>
              <a:t>iSPOT</a:t>
            </a:r>
            <a:r>
              <a:rPr lang="en-CA" sz="1200" b="0" i="0" u="none" strike="noStrike" kern="1200" baseline="0" dirty="0">
                <a:solidFill>
                  <a:schemeClr val="tx1"/>
                </a:solidFill>
                <a:latin typeface="+mn-lt"/>
                <a:ea typeface="+mn-ea"/>
                <a:cs typeface="+mn-cs"/>
              </a:rPr>
              <a:t>-D trial. Am J Psychiatry. 2015;172:743-750.</a:t>
            </a:r>
          </a:p>
          <a:p>
            <a:r>
              <a:rPr lang="en-CA" sz="1200" b="0" i="0" u="none" strike="noStrike" kern="1200" baseline="0" dirty="0">
                <a:solidFill>
                  <a:schemeClr val="tx1"/>
                </a:solidFill>
                <a:latin typeface="+mn-lt"/>
                <a:ea typeface="+mn-ea"/>
                <a:cs typeface="+mn-cs"/>
              </a:rPr>
              <a:t>2. </a:t>
            </a:r>
            <a:r>
              <a:rPr lang="en-CA" sz="1200" b="0" i="0" u="none" strike="noStrike" kern="1200" baseline="0" dirty="0" err="1">
                <a:solidFill>
                  <a:schemeClr val="tx1"/>
                </a:solidFill>
                <a:latin typeface="+mn-lt"/>
                <a:ea typeface="+mn-ea"/>
                <a:cs typeface="+mn-cs"/>
              </a:rPr>
              <a:t>Uher</a:t>
            </a:r>
            <a:r>
              <a:rPr lang="en-CA" sz="1200" b="0" i="0" u="none" strike="noStrike" kern="1200" baseline="0" dirty="0">
                <a:solidFill>
                  <a:schemeClr val="tx1"/>
                </a:solidFill>
                <a:latin typeface="+mn-lt"/>
                <a:ea typeface="+mn-ea"/>
                <a:cs typeface="+mn-cs"/>
              </a:rPr>
              <a:t> R. Genes, environment, and individual differences in responding to treatment for depression. </a:t>
            </a:r>
            <a:r>
              <a:rPr lang="en-CA" sz="1200" b="0" i="0" u="none" strike="noStrike" kern="1200" baseline="0" dirty="0" err="1">
                <a:solidFill>
                  <a:schemeClr val="tx1"/>
                </a:solidFill>
                <a:latin typeface="+mn-lt"/>
                <a:ea typeface="+mn-ea"/>
                <a:cs typeface="+mn-cs"/>
              </a:rPr>
              <a:t>Harv</a:t>
            </a:r>
            <a:r>
              <a:rPr lang="en-CA" sz="1200" b="0" i="0" u="none" strike="noStrike" kern="1200" baseline="0" dirty="0">
                <a:solidFill>
                  <a:schemeClr val="tx1"/>
                </a:solidFill>
                <a:latin typeface="+mn-lt"/>
                <a:ea typeface="+mn-ea"/>
                <a:cs typeface="+mn-cs"/>
              </a:rPr>
              <a:t> Rev Psychiatry. 2011;19:109-124.</a:t>
            </a:r>
          </a:p>
          <a:p>
            <a:r>
              <a:rPr lang="en-CA" sz="1200" b="0" i="0" u="none" strike="noStrike" kern="1200" baseline="0" dirty="0">
                <a:solidFill>
                  <a:schemeClr val="tx1"/>
                </a:solidFill>
                <a:latin typeface="+mn-lt"/>
                <a:ea typeface="+mn-ea"/>
                <a:cs typeface="+mn-cs"/>
              </a:rPr>
              <a:t>3. Stewart JW, et al. Do atypical features affect outcome in depressed outpatients treated with citalopram? Int J Neuropsychopharmacol. 2010;13:15-30.</a:t>
            </a:r>
          </a:p>
          <a:p>
            <a:r>
              <a:rPr lang="en-CA" sz="1200" b="0" i="0" u="none" strike="noStrike" kern="1200" baseline="0" dirty="0">
                <a:solidFill>
                  <a:schemeClr val="tx1"/>
                </a:solidFill>
                <a:latin typeface="+mn-lt"/>
                <a:ea typeface="+mn-ea"/>
                <a:cs typeface="+mn-cs"/>
              </a:rPr>
              <a:t>4. McGrath PJ, et al. Response to a selective serotonin reuptake inhibitor (citalopram) in major depressive disorder with melancholic features: a STAR*D report. J Clin Psychiatry. 2008;69:1847-1855.</a:t>
            </a:r>
          </a:p>
          <a:p>
            <a:r>
              <a:rPr lang="en-CA" sz="1200" b="0" i="0" u="none" strike="noStrike" kern="1200" baseline="0" dirty="0">
                <a:solidFill>
                  <a:schemeClr val="tx1"/>
                </a:solidFill>
                <a:latin typeface="+mn-lt"/>
                <a:ea typeface="+mn-ea"/>
                <a:cs typeface="+mn-cs"/>
              </a:rPr>
              <a:t>5. </a:t>
            </a:r>
            <a:r>
              <a:rPr lang="en-CA" sz="1200" b="0" i="0" u="none" strike="noStrike" kern="1200" baseline="0" dirty="0" err="1">
                <a:solidFill>
                  <a:schemeClr val="tx1"/>
                </a:solidFill>
                <a:latin typeface="+mn-lt"/>
                <a:ea typeface="+mn-ea"/>
                <a:cs typeface="+mn-cs"/>
              </a:rPr>
              <a:t>Wijkstra</a:t>
            </a:r>
            <a:r>
              <a:rPr lang="en-CA" sz="1200" b="0" i="0" u="none" strike="noStrike" kern="1200" baseline="0" dirty="0">
                <a:solidFill>
                  <a:schemeClr val="tx1"/>
                </a:solidFill>
                <a:latin typeface="+mn-lt"/>
                <a:ea typeface="+mn-ea"/>
                <a:cs typeface="+mn-cs"/>
              </a:rPr>
              <a:t> J, et al. Pharmacological treatment </a:t>
            </a:r>
            <a:r>
              <a:rPr lang="fr-FR" sz="1200" b="0" i="0" u="none" strike="noStrike" kern="1200" baseline="0" dirty="0">
                <a:solidFill>
                  <a:schemeClr val="tx1"/>
                </a:solidFill>
                <a:latin typeface="+mn-lt"/>
                <a:ea typeface="+mn-ea"/>
                <a:cs typeface="+mn-cs"/>
              </a:rPr>
              <a:t>for </a:t>
            </a:r>
            <a:r>
              <a:rPr lang="fr-FR" sz="1200" b="0" i="0" u="none" strike="noStrike" kern="1200" baseline="0" dirty="0" err="1">
                <a:solidFill>
                  <a:schemeClr val="tx1"/>
                </a:solidFill>
                <a:latin typeface="+mn-lt"/>
                <a:ea typeface="+mn-ea"/>
                <a:cs typeface="+mn-cs"/>
              </a:rPr>
              <a:t>psychotic</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depression</a:t>
            </a:r>
            <a:r>
              <a:rPr lang="fr-FR" sz="1200" b="0" i="0" u="none" strike="noStrike" kern="1200" baseline="0" dirty="0">
                <a:solidFill>
                  <a:schemeClr val="tx1"/>
                </a:solidFill>
                <a:latin typeface="+mn-lt"/>
                <a:ea typeface="+mn-ea"/>
                <a:cs typeface="+mn-cs"/>
              </a:rPr>
              <a:t>. Cochrane </a:t>
            </a:r>
            <a:r>
              <a:rPr lang="fr-FR" sz="1200" b="0" i="0" u="none" strike="noStrike" kern="1200" baseline="0" dirty="0" err="1">
                <a:solidFill>
                  <a:schemeClr val="tx1"/>
                </a:solidFill>
                <a:latin typeface="+mn-lt"/>
                <a:ea typeface="+mn-ea"/>
                <a:cs typeface="+mn-cs"/>
              </a:rPr>
              <a:t>Database</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Syst</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Rev</a:t>
            </a:r>
            <a:r>
              <a:rPr lang="fr-FR" sz="1200" b="0" i="0" u="none" strike="noStrike" kern="1200" baseline="0" dirty="0">
                <a:solidFill>
                  <a:schemeClr val="tx1"/>
                </a:solidFill>
                <a:latin typeface="+mn-lt"/>
                <a:ea typeface="+mn-ea"/>
                <a:cs typeface="+mn-cs"/>
              </a:rPr>
              <a:t>. </a:t>
            </a:r>
            <a:r>
              <a:rPr lang="en-CA" sz="1200" b="0" i="0" u="none" strike="noStrike" kern="1200" baseline="0" dirty="0">
                <a:solidFill>
                  <a:schemeClr val="tx1"/>
                </a:solidFill>
                <a:latin typeface="+mn-lt"/>
                <a:ea typeface="+mn-ea"/>
                <a:cs typeface="+mn-cs"/>
              </a:rPr>
              <a:t>2015;7:CD004044.</a:t>
            </a:r>
          </a:p>
          <a:p>
            <a:r>
              <a:rPr lang="en-CA" sz="1200" b="0" i="0" u="none" strike="noStrike" kern="1200" baseline="0" dirty="0">
                <a:solidFill>
                  <a:schemeClr val="tx1"/>
                </a:solidFill>
                <a:latin typeface="+mn-lt"/>
                <a:ea typeface="+mn-ea"/>
                <a:cs typeface="+mn-cs"/>
              </a:rPr>
              <a:t>6. </a:t>
            </a:r>
            <a:r>
              <a:rPr lang="en-CA" sz="1200" b="0" i="0" u="none" strike="noStrike" kern="1200" baseline="0" dirty="0" err="1">
                <a:solidFill>
                  <a:schemeClr val="tx1"/>
                </a:solidFill>
                <a:latin typeface="+mn-lt"/>
                <a:ea typeface="+mn-ea"/>
                <a:cs typeface="+mn-cs"/>
              </a:rPr>
              <a:t>Suppes</a:t>
            </a:r>
            <a:r>
              <a:rPr lang="en-CA" sz="1200" b="0" i="0" u="none" strike="noStrike" kern="1200" baseline="0" dirty="0">
                <a:solidFill>
                  <a:schemeClr val="tx1"/>
                </a:solidFill>
                <a:latin typeface="+mn-lt"/>
                <a:ea typeface="+mn-ea"/>
                <a:cs typeface="+mn-cs"/>
              </a:rPr>
              <a:t> T, et al. </a:t>
            </a:r>
            <a:r>
              <a:rPr lang="en-CA" sz="1200" b="0" i="0" u="none" strike="noStrike" kern="1200" baseline="0" dirty="0" err="1">
                <a:solidFill>
                  <a:schemeClr val="tx1"/>
                </a:solidFill>
                <a:latin typeface="+mn-lt"/>
                <a:ea typeface="+mn-ea"/>
                <a:cs typeface="+mn-cs"/>
              </a:rPr>
              <a:t>Lurasidone</a:t>
            </a:r>
            <a:r>
              <a:rPr lang="en-CA" sz="1200" b="0" i="0" u="none" strike="noStrike" kern="1200" baseline="0" dirty="0">
                <a:solidFill>
                  <a:schemeClr val="tx1"/>
                </a:solidFill>
                <a:latin typeface="+mn-lt"/>
                <a:ea typeface="+mn-ea"/>
                <a:cs typeface="+mn-cs"/>
              </a:rPr>
              <a:t> for the treatment of major depressive disorder with mixed features: a randomized,</a:t>
            </a:r>
          </a:p>
          <a:p>
            <a:r>
              <a:rPr lang="en-CA" sz="1200" b="0" i="0" u="none" strike="noStrike" kern="1200" baseline="0" dirty="0">
                <a:solidFill>
                  <a:schemeClr val="tx1"/>
                </a:solidFill>
                <a:latin typeface="+mn-lt"/>
                <a:ea typeface="+mn-ea"/>
                <a:cs typeface="+mn-cs"/>
              </a:rPr>
              <a:t>double-blind, placebo-controlled study. Am J Psychiatry. 2016;173:400-407.</a:t>
            </a:r>
          </a:p>
          <a:p>
            <a:r>
              <a:rPr lang="en-CA" sz="1200" b="0" i="0" u="none" strike="noStrike" kern="1200" baseline="0" dirty="0">
                <a:solidFill>
                  <a:schemeClr val="tx1"/>
                </a:solidFill>
                <a:latin typeface="+mn-lt"/>
                <a:ea typeface="+mn-ea"/>
                <a:cs typeface="+mn-cs"/>
              </a:rPr>
              <a:t>7. </a:t>
            </a:r>
            <a:r>
              <a:rPr lang="en-CA" sz="1200" b="0" i="0" u="none" strike="noStrike" kern="1200" baseline="0" dirty="0" err="1">
                <a:solidFill>
                  <a:schemeClr val="tx1"/>
                </a:solidFill>
                <a:latin typeface="+mn-lt"/>
                <a:ea typeface="+mn-ea"/>
                <a:cs typeface="+mn-cs"/>
              </a:rPr>
              <a:t>Patkar</a:t>
            </a:r>
            <a:r>
              <a:rPr lang="en-CA" sz="1200" b="0" i="0" u="none" strike="noStrike" kern="1200" baseline="0" dirty="0">
                <a:solidFill>
                  <a:schemeClr val="tx1"/>
                </a:solidFill>
                <a:latin typeface="+mn-lt"/>
                <a:ea typeface="+mn-ea"/>
                <a:cs typeface="+mn-cs"/>
              </a:rPr>
              <a:t> A, et al. A 6 week randomized double-blind placebo-controlled trial of </a:t>
            </a:r>
            <a:r>
              <a:rPr lang="en-CA" sz="1200" b="0" i="0" u="none" strike="noStrike" kern="1200" baseline="0" dirty="0" err="1">
                <a:solidFill>
                  <a:schemeClr val="tx1"/>
                </a:solidFill>
                <a:latin typeface="+mn-lt"/>
                <a:ea typeface="+mn-ea"/>
                <a:cs typeface="+mn-cs"/>
              </a:rPr>
              <a:t>ziprasidone</a:t>
            </a:r>
            <a:r>
              <a:rPr lang="en-CA" sz="1200" b="0" i="0" u="none" strike="noStrike" kern="1200" baseline="0" dirty="0">
                <a:solidFill>
                  <a:schemeClr val="tx1"/>
                </a:solidFill>
                <a:latin typeface="+mn-lt"/>
                <a:ea typeface="+mn-ea"/>
                <a:cs typeface="+mn-cs"/>
              </a:rPr>
              <a:t> for the acute depressive mixed state. </a:t>
            </a:r>
            <a:r>
              <a:rPr lang="en-CA" sz="1200" b="0" i="0" u="none" strike="noStrike" kern="1200" baseline="0" dirty="0" err="1">
                <a:solidFill>
                  <a:schemeClr val="tx1"/>
                </a:solidFill>
                <a:latin typeface="+mn-lt"/>
                <a:ea typeface="+mn-ea"/>
                <a:cs typeface="+mn-cs"/>
              </a:rPr>
              <a:t>PLoS</a:t>
            </a:r>
            <a:r>
              <a:rPr lang="en-CA" sz="1200" b="0" i="0" u="none" strike="noStrike" kern="1200" baseline="0" dirty="0">
                <a:solidFill>
                  <a:schemeClr val="tx1"/>
                </a:solidFill>
                <a:latin typeface="+mn-lt"/>
                <a:ea typeface="+mn-ea"/>
                <a:cs typeface="+mn-cs"/>
              </a:rPr>
              <a:t> One. 2012;7:e34757.</a:t>
            </a:r>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11</a:t>
            </a:fld>
            <a:endParaRPr lang="en-CA">
              <a:solidFill>
                <a:prstClr val="black"/>
              </a:solidFill>
            </a:endParaRPr>
          </a:p>
        </p:txBody>
      </p:sp>
    </p:spTree>
    <p:extLst>
      <p:ext uri="{BB962C8B-B14F-4D97-AF65-F5344CB8AC3E}">
        <p14:creationId xmlns:p14="http://schemas.microsoft.com/office/powerpoint/2010/main" val="1976643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References</a:t>
            </a:r>
          </a:p>
          <a:p>
            <a:r>
              <a:rPr lang="en-CA" sz="1200" b="0" i="0" u="none" strike="noStrike" kern="1200" baseline="0" dirty="0">
                <a:solidFill>
                  <a:schemeClr val="tx1"/>
                </a:solidFill>
                <a:latin typeface="+mn-lt"/>
                <a:ea typeface="+mn-ea"/>
                <a:cs typeface="+mn-cs"/>
              </a:rPr>
              <a:t>1. McIntyre RS, et al. The Canadian Network for Mood and Anxiety Treatments (CANMAT) task force recommendations for the management of patients with mood disorders and comorbid conditions. Ann Clin Psychiatry. 2012;24:2-3.</a:t>
            </a:r>
          </a:p>
          <a:p>
            <a:r>
              <a:rPr lang="en-CA" sz="1200" b="0" i="0" u="none" strike="noStrike" kern="1200" baseline="0" dirty="0">
                <a:solidFill>
                  <a:schemeClr val="tx1"/>
                </a:solidFill>
                <a:latin typeface="+mn-lt"/>
                <a:ea typeface="+mn-ea"/>
                <a:cs typeface="+mn-cs"/>
              </a:rPr>
              <a:t>2. Schaffer A, et al. The CANMAT task force recommendations for the management of patients with mood disorders and comorbid anxiety disorders. Ann Clin Psychiatry. 2012;24:6-22.</a:t>
            </a:r>
          </a:p>
          <a:p>
            <a:r>
              <a:rPr lang="en-CA" sz="1200" b="0" i="0" u="none" strike="noStrike" kern="1200" baseline="0" dirty="0">
                <a:solidFill>
                  <a:schemeClr val="tx1"/>
                </a:solidFill>
                <a:latin typeface="+mn-lt"/>
                <a:ea typeface="+mn-ea"/>
                <a:cs typeface="+mn-cs"/>
              </a:rPr>
              <a:t>3. Bond DJ, et al. The Canadian Network for Mood and Anxiety Treatments (CANMAT) task force recommendations for the management of patients with mood disorders and comorbid attention-deficit/hyperactivity disorder. Ann Clin Psychiatry. 2012;24:23-37.</a:t>
            </a:r>
          </a:p>
          <a:p>
            <a:r>
              <a:rPr lang="en-CA" sz="1200" b="0" i="0" u="none" strike="noStrike" kern="1200" baseline="0" dirty="0">
                <a:solidFill>
                  <a:schemeClr val="tx1"/>
                </a:solidFill>
                <a:latin typeface="+mn-lt"/>
                <a:ea typeface="+mn-ea"/>
                <a:cs typeface="+mn-cs"/>
              </a:rPr>
              <a:t>4. Beaulieu S, et al. The Canadian Network for Mood and Anxiety Treatments (CANMAT) task force recommendations</a:t>
            </a:r>
          </a:p>
          <a:p>
            <a:r>
              <a:rPr lang="en-CA" sz="1200" b="0" i="0" u="none" strike="noStrike" kern="1200" baseline="0" dirty="0">
                <a:solidFill>
                  <a:schemeClr val="tx1"/>
                </a:solidFill>
                <a:latin typeface="+mn-lt"/>
                <a:ea typeface="+mn-ea"/>
                <a:cs typeface="+mn-cs"/>
              </a:rPr>
              <a:t>for the management of patients with mood disorders and comorbid substance use disorders. Ann Clin Psychiatry. 2012;24:38-55.</a:t>
            </a:r>
          </a:p>
          <a:p>
            <a:r>
              <a:rPr lang="en-CA" sz="1200" b="0" i="0" u="none" strike="noStrike" kern="1200" baseline="0" dirty="0">
                <a:solidFill>
                  <a:schemeClr val="tx1"/>
                </a:solidFill>
                <a:latin typeface="+mn-lt"/>
                <a:ea typeface="+mn-ea"/>
                <a:cs typeface="+mn-cs"/>
              </a:rPr>
              <a:t>5. </a:t>
            </a:r>
            <a:r>
              <a:rPr lang="en-CA" sz="1200" b="0" i="0" u="none" strike="noStrike" kern="1200" baseline="0" dirty="0" err="1">
                <a:solidFill>
                  <a:schemeClr val="tx1"/>
                </a:solidFill>
                <a:latin typeface="+mn-lt"/>
                <a:ea typeface="+mn-ea"/>
                <a:cs typeface="+mn-cs"/>
              </a:rPr>
              <a:t>Rosenbluth</a:t>
            </a:r>
            <a:r>
              <a:rPr lang="en-CA" sz="1200" b="0" i="0" u="none" strike="noStrike" kern="1200" baseline="0" dirty="0">
                <a:solidFill>
                  <a:schemeClr val="tx1"/>
                </a:solidFill>
                <a:latin typeface="+mn-lt"/>
                <a:ea typeface="+mn-ea"/>
                <a:cs typeface="+mn-cs"/>
              </a:rPr>
              <a:t> M, et al. The Canadian Network for Mood and Anxiety Treatments (CANMAT) task force recommendations for the management of patients with mood disorders and comorbid personality disorders. Ann Clin</a:t>
            </a:r>
          </a:p>
          <a:p>
            <a:r>
              <a:rPr lang="en-CA" sz="1200" b="0" i="0" u="none" strike="noStrike" kern="1200" baseline="0" dirty="0">
                <a:solidFill>
                  <a:schemeClr val="tx1"/>
                </a:solidFill>
                <a:latin typeface="+mn-lt"/>
                <a:ea typeface="+mn-ea"/>
                <a:cs typeface="+mn-cs"/>
              </a:rPr>
              <a:t>Psychiatry. 2012;24:56-68.</a:t>
            </a:r>
          </a:p>
          <a:p>
            <a:r>
              <a:rPr lang="en-CA" sz="1200" b="0" i="0" u="none" strike="noStrike" kern="1200" baseline="0" dirty="0">
                <a:solidFill>
                  <a:schemeClr val="tx1"/>
                </a:solidFill>
                <a:latin typeface="+mn-lt"/>
                <a:ea typeface="+mn-ea"/>
                <a:cs typeface="+mn-cs"/>
              </a:rPr>
              <a:t>6. McIntyre RS, et al. Managing medical and psychiatric comorbidity in individuals with major depressive disorder and bipolar disorder. Ann Clin Psychiatry. 2012;24:163-169.</a:t>
            </a:r>
          </a:p>
          <a:p>
            <a:r>
              <a:rPr lang="en-CA" sz="1200" b="0" i="0" u="none" strike="noStrike" kern="1200" baseline="0" dirty="0">
                <a:solidFill>
                  <a:schemeClr val="tx1"/>
                </a:solidFill>
                <a:latin typeface="+mn-lt"/>
                <a:ea typeface="+mn-ea"/>
                <a:cs typeface="+mn-cs"/>
              </a:rPr>
              <a:t>7. </a:t>
            </a:r>
            <a:r>
              <a:rPr lang="en-CA" sz="1200" b="0" i="0" u="none" strike="noStrike" kern="1200" baseline="0" dirty="0" err="1">
                <a:solidFill>
                  <a:schemeClr val="tx1"/>
                </a:solidFill>
                <a:latin typeface="+mn-lt"/>
                <a:ea typeface="+mn-ea"/>
                <a:cs typeface="+mn-cs"/>
              </a:rPr>
              <a:t>Ramasubbu</a:t>
            </a:r>
            <a:r>
              <a:rPr lang="en-CA" sz="1200" b="0" i="0" u="none" strike="noStrike" kern="1200" baseline="0" dirty="0">
                <a:solidFill>
                  <a:schemeClr val="tx1"/>
                </a:solidFill>
                <a:latin typeface="+mn-lt"/>
                <a:ea typeface="+mn-ea"/>
                <a:cs typeface="+mn-cs"/>
              </a:rPr>
              <a:t> R, et al. The Canadian Network for Mood and Anxiety Treatments (CANMAT) task force recommendations for the management of patients with mood disorders and select comorbid medical conditions. Ann</a:t>
            </a:r>
          </a:p>
          <a:p>
            <a:r>
              <a:rPr lang="en-CA" sz="1200" b="0" i="0" u="none" strike="noStrike" kern="1200" baseline="0" dirty="0">
                <a:solidFill>
                  <a:schemeClr val="tx1"/>
                </a:solidFill>
                <a:latin typeface="+mn-lt"/>
                <a:ea typeface="+mn-ea"/>
                <a:cs typeface="+mn-cs"/>
              </a:rPr>
              <a:t>Clin Psychiatry. 2012;24:91-109.</a:t>
            </a:r>
          </a:p>
          <a:p>
            <a:r>
              <a:rPr lang="en-CA" sz="1200" b="0" i="0" u="none" strike="noStrike" kern="1200" baseline="0" dirty="0">
                <a:solidFill>
                  <a:schemeClr val="tx1"/>
                </a:solidFill>
                <a:latin typeface="+mn-lt"/>
                <a:ea typeface="+mn-ea"/>
                <a:cs typeface="+mn-cs"/>
              </a:rPr>
              <a:t>8. </a:t>
            </a:r>
            <a:r>
              <a:rPr lang="en-CA" sz="1200" b="0" i="0" u="none" strike="noStrike" kern="1200" baseline="0" dirty="0" err="1">
                <a:solidFill>
                  <a:schemeClr val="tx1"/>
                </a:solidFill>
                <a:latin typeface="+mn-lt"/>
                <a:ea typeface="+mn-ea"/>
                <a:cs typeface="+mn-cs"/>
              </a:rPr>
              <a:t>Ramasubbu</a:t>
            </a:r>
            <a:r>
              <a:rPr lang="en-CA" sz="1200" b="0" i="0" u="none" strike="noStrike" kern="1200" baseline="0" dirty="0">
                <a:solidFill>
                  <a:schemeClr val="tx1"/>
                </a:solidFill>
                <a:latin typeface="+mn-lt"/>
                <a:ea typeface="+mn-ea"/>
                <a:cs typeface="+mn-cs"/>
              </a:rPr>
              <a:t> R, et al. The CANMAT task force recommendations for the management of patients with mood disorders and comorbid medical conditions: diagnostic, assessment, and treatment principles. Ann Clin Psychiatry.</a:t>
            </a:r>
          </a:p>
          <a:p>
            <a:r>
              <a:rPr lang="en-CA" sz="1200" b="0" i="0" u="none" strike="noStrike" kern="1200" baseline="0" dirty="0">
                <a:solidFill>
                  <a:schemeClr val="tx1"/>
                </a:solidFill>
                <a:latin typeface="+mn-lt"/>
                <a:ea typeface="+mn-ea"/>
                <a:cs typeface="+mn-cs"/>
              </a:rPr>
              <a:t>2012;24:82-90.</a:t>
            </a:r>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13</a:t>
            </a:fld>
            <a:endParaRPr lang="en-CA">
              <a:solidFill>
                <a:prstClr val="black"/>
              </a:solidFill>
            </a:endParaRPr>
          </a:p>
        </p:txBody>
      </p:sp>
    </p:spTree>
    <p:extLst>
      <p:ext uri="{BB962C8B-B14F-4D97-AF65-F5344CB8AC3E}">
        <p14:creationId xmlns:p14="http://schemas.microsoft.com/office/powerpoint/2010/main" val="2258191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References</a:t>
            </a:r>
          </a:p>
          <a:p>
            <a:r>
              <a:rPr lang="it-IT" sz="1200" b="0" i="0" u="none" strike="noStrike" kern="1200" baseline="0" dirty="0">
                <a:solidFill>
                  <a:schemeClr val="tx1"/>
                </a:solidFill>
                <a:latin typeface="+mn-lt"/>
                <a:ea typeface="+mn-ea"/>
                <a:cs typeface="+mn-cs"/>
              </a:rPr>
              <a:t>1. Cipriani A, et al. Escitalopram versus </a:t>
            </a:r>
            <a:r>
              <a:rPr lang="en-CA" sz="1200" b="0" i="0" u="none" strike="noStrike" kern="1200" baseline="0" dirty="0">
                <a:solidFill>
                  <a:schemeClr val="tx1"/>
                </a:solidFill>
                <a:latin typeface="+mn-lt"/>
                <a:ea typeface="+mn-ea"/>
                <a:cs typeface="+mn-cs"/>
              </a:rPr>
              <a:t>other </a:t>
            </a:r>
            <a:r>
              <a:rPr lang="en-CA" sz="1200" b="0" i="0" u="none" strike="noStrike" kern="1200" baseline="0" dirty="0" err="1">
                <a:solidFill>
                  <a:schemeClr val="tx1"/>
                </a:solidFill>
                <a:latin typeface="+mn-lt"/>
                <a:ea typeface="+mn-ea"/>
                <a:cs typeface="+mn-cs"/>
              </a:rPr>
              <a:t>antidepressive</a:t>
            </a:r>
            <a:r>
              <a:rPr lang="en-CA" sz="1200" b="0" i="0" u="none" strike="noStrike" kern="1200" baseline="0" dirty="0">
                <a:solidFill>
                  <a:schemeClr val="tx1"/>
                </a:solidFill>
                <a:latin typeface="+mn-lt"/>
                <a:ea typeface="+mn-ea"/>
                <a:cs typeface="+mn-cs"/>
              </a:rPr>
              <a:t> agents for depression. Cochrane Database </a:t>
            </a:r>
            <a:r>
              <a:rPr lang="en-CA" sz="1200" b="0" i="0" u="none" strike="noStrike" kern="1200" baseline="0" dirty="0" err="1">
                <a:solidFill>
                  <a:schemeClr val="tx1"/>
                </a:solidFill>
                <a:latin typeface="+mn-lt"/>
                <a:ea typeface="+mn-ea"/>
                <a:cs typeface="+mn-cs"/>
              </a:rPr>
              <a:t>Syst</a:t>
            </a:r>
            <a:r>
              <a:rPr lang="en-CA" sz="1200" b="0" i="0" u="none" strike="noStrike" kern="1200" baseline="0" dirty="0">
                <a:solidFill>
                  <a:schemeClr val="tx1"/>
                </a:solidFill>
                <a:latin typeface="+mn-lt"/>
                <a:ea typeface="+mn-ea"/>
                <a:cs typeface="+mn-cs"/>
              </a:rPr>
              <a:t> Rev 2009;(2):CD006532.</a:t>
            </a:r>
          </a:p>
          <a:p>
            <a:r>
              <a:rPr lang="en-CA" sz="1200" b="0" i="0" u="none" strike="noStrike" kern="1200" baseline="0" dirty="0">
                <a:solidFill>
                  <a:schemeClr val="tx1"/>
                </a:solidFill>
                <a:latin typeface="+mn-lt"/>
                <a:ea typeface="+mn-ea"/>
                <a:cs typeface="+mn-cs"/>
              </a:rPr>
              <a:t>2. </a:t>
            </a:r>
            <a:r>
              <a:rPr lang="en-CA" sz="1200" b="0" i="0" u="none" strike="noStrike" kern="1200" baseline="0" dirty="0" err="1">
                <a:solidFill>
                  <a:schemeClr val="tx1"/>
                </a:solidFill>
                <a:latin typeface="+mn-lt"/>
                <a:ea typeface="+mn-ea"/>
                <a:cs typeface="+mn-cs"/>
              </a:rPr>
              <a:t>Gartlehner</a:t>
            </a:r>
            <a:r>
              <a:rPr lang="en-CA" sz="1200" b="0" i="0" u="none" strike="noStrike" kern="1200" baseline="0" dirty="0">
                <a:solidFill>
                  <a:schemeClr val="tx1"/>
                </a:solidFill>
                <a:latin typeface="+mn-lt"/>
                <a:ea typeface="+mn-ea"/>
                <a:cs typeface="+mn-cs"/>
              </a:rPr>
              <a:t> G, et al. Comparative benefits and harms of second-generation antidepressants for treating major depressive disorder: an updated meta-analysis. Ann Intern Med. 2011;155:772-785.</a:t>
            </a:r>
          </a:p>
          <a:p>
            <a:r>
              <a:rPr lang="en-CA" sz="1200" b="0" i="0" u="none" strike="noStrike" kern="1200" baseline="0" dirty="0">
                <a:solidFill>
                  <a:schemeClr val="tx1"/>
                </a:solidFill>
                <a:latin typeface="+mn-lt"/>
                <a:ea typeface="+mn-ea"/>
                <a:cs typeface="+mn-cs"/>
              </a:rPr>
              <a:t>3. </a:t>
            </a:r>
            <a:r>
              <a:rPr lang="en-CA" sz="1200" b="0" i="0" u="none" strike="noStrike" kern="1200" baseline="0" dirty="0" err="1">
                <a:solidFill>
                  <a:schemeClr val="tx1"/>
                </a:solidFill>
                <a:latin typeface="+mn-lt"/>
                <a:ea typeface="+mn-ea"/>
                <a:cs typeface="+mn-cs"/>
              </a:rPr>
              <a:t>Khoo</a:t>
            </a:r>
            <a:r>
              <a:rPr lang="en-CA" sz="1200" b="0" i="0" u="none" strike="noStrike" kern="1200" baseline="0" dirty="0">
                <a:solidFill>
                  <a:schemeClr val="tx1"/>
                </a:solidFill>
                <a:latin typeface="+mn-lt"/>
                <a:ea typeface="+mn-ea"/>
                <a:cs typeface="+mn-cs"/>
              </a:rPr>
              <a:t> AL, et al. Network meta-analysis and cost-effectiveness analysis of new generation antidepressants.</a:t>
            </a:r>
          </a:p>
          <a:p>
            <a:r>
              <a:rPr lang="en-CA" sz="1200" b="0" i="0" u="none" strike="noStrike" kern="1200" baseline="0" dirty="0">
                <a:solidFill>
                  <a:schemeClr val="tx1"/>
                </a:solidFill>
                <a:latin typeface="+mn-lt"/>
                <a:ea typeface="+mn-ea"/>
                <a:cs typeface="+mn-cs"/>
              </a:rPr>
              <a:t>CNS Drugs. 2015;29:695-712.</a:t>
            </a:r>
          </a:p>
          <a:p>
            <a:r>
              <a:rPr lang="en-CA" sz="1200" b="0" i="0" u="none" strike="noStrike" kern="1200" baseline="0" dirty="0">
                <a:solidFill>
                  <a:schemeClr val="tx1"/>
                </a:solidFill>
                <a:latin typeface="+mn-lt"/>
                <a:ea typeface="+mn-ea"/>
                <a:cs typeface="+mn-cs"/>
              </a:rPr>
              <a:t>4. </a:t>
            </a:r>
            <a:r>
              <a:rPr lang="en-CA" sz="1200" b="0" i="0" u="none" strike="noStrike" kern="1200" baseline="0" dirty="0" err="1">
                <a:solidFill>
                  <a:schemeClr val="tx1"/>
                </a:solidFill>
                <a:latin typeface="+mn-lt"/>
                <a:ea typeface="+mn-ea"/>
                <a:cs typeface="+mn-cs"/>
              </a:rPr>
              <a:t>Ramsberg</a:t>
            </a:r>
            <a:r>
              <a:rPr lang="en-CA" sz="1200" b="0" i="0" u="none" strike="noStrike" kern="1200" baseline="0" dirty="0">
                <a:solidFill>
                  <a:schemeClr val="tx1"/>
                </a:solidFill>
                <a:latin typeface="+mn-lt"/>
                <a:ea typeface="+mn-ea"/>
                <a:cs typeface="+mn-cs"/>
              </a:rPr>
              <a:t> J, et al. Effectiveness and cost-effectiveness of antidepressants in primary care: a multiple treatment comparison meta-analysis and cost-effectiveness model. </a:t>
            </a:r>
            <a:r>
              <a:rPr lang="en-CA" sz="1200" b="0" i="0" u="none" strike="noStrike" kern="1200" baseline="0" dirty="0" err="1">
                <a:solidFill>
                  <a:schemeClr val="tx1"/>
                </a:solidFill>
                <a:latin typeface="+mn-lt"/>
                <a:ea typeface="+mn-ea"/>
                <a:cs typeface="+mn-cs"/>
              </a:rPr>
              <a:t>PLoS</a:t>
            </a:r>
            <a:r>
              <a:rPr lang="en-CA" sz="1200" b="0" i="0" u="none" strike="noStrike" kern="1200" baseline="0" dirty="0">
                <a:solidFill>
                  <a:schemeClr val="tx1"/>
                </a:solidFill>
                <a:latin typeface="+mn-lt"/>
                <a:ea typeface="+mn-ea"/>
                <a:cs typeface="+mn-cs"/>
              </a:rPr>
              <a:t> One. 2012;7:e42003.</a:t>
            </a:r>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14</a:t>
            </a:fld>
            <a:endParaRPr lang="en-CA">
              <a:solidFill>
                <a:prstClr val="black"/>
              </a:solidFill>
            </a:endParaRPr>
          </a:p>
        </p:txBody>
      </p:sp>
    </p:spTree>
    <p:extLst>
      <p:ext uri="{BB962C8B-B14F-4D97-AF65-F5344CB8AC3E}">
        <p14:creationId xmlns:p14="http://schemas.microsoft.com/office/powerpoint/2010/main" val="933927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References</a:t>
            </a:r>
          </a:p>
          <a:p>
            <a:r>
              <a:rPr lang="en-CA" sz="1200" b="0" i="0" u="none" strike="noStrike" kern="1200" baseline="0" dirty="0">
                <a:solidFill>
                  <a:schemeClr val="tx1"/>
                </a:solidFill>
                <a:latin typeface="+mn-lt"/>
                <a:ea typeface="+mn-ea"/>
                <a:cs typeface="+mn-cs"/>
              </a:rPr>
              <a:t>1. McKnight PE, </a:t>
            </a:r>
            <a:r>
              <a:rPr lang="en-CA" sz="1200" b="0" i="0" u="none" strike="noStrike" kern="1200" baseline="0" dirty="0" err="1">
                <a:solidFill>
                  <a:schemeClr val="tx1"/>
                </a:solidFill>
                <a:latin typeface="+mn-lt"/>
                <a:ea typeface="+mn-ea"/>
                <a:cs typeface="+mn-cs"/>
              </a:rPr>
              <a:t>Kashdan</a:t>
            </a:r>
            <a:r>
              <a:rPr lang="en-CA" sz="1200" b="0" i="0" u="none" strike="noStrike" kern="1200" baseline="0" dirty="0">
                <a:solidFill>
                  <a:schemeClr val="tx1"/>
                </a:solidFill>
                <a:latin typeface="+mn-lt"/>
                <a:ea typeface="+mn-ea"/>
                <a:cs typeface="+mn-cs"/>
              </a:rPr>
              <a:t> TB. The importance of functional impairment to mental health outcomes: a case for reassessing our goals in depression treatment research. Clin </a:t>
            </a:r>
            <a:r>
              <a:rPr lang="en-CA" sz="1200" b="0" i="0" u="none" strike="noStrike" kern="1200" baseline="0" dirty="0" err="1">
                <a:solidFill>
                  <a:schemeClr val="tx1"/>
                </a:solidFill>
                <a:latin typeface="+mn-lt"/>
                <a:ea typeface="+mn-ea"/>
                <a:cs typeface="+mn-cs"/>
              </a:rPr>
              <a:t>Psychol</a:t>
            </a:r>
            <a:r>
              <a:rPr lang="en-CA" sz="1200" b="0" i="0" u="none" strike="noStrike" kern="1200" baseline="0" dirty="0">
                <a:solidFill>
                  <a:schemeClr val="tx1"/>
                </a:solidFill>
                <a:latin typeface="+mn-lt"/>
                <a:ea typeface="+mn-ea"/>
                <a:cs typeface="+mn-cs"/>
              </a:rPr>
              <a:t> Rev. 2009;29:243-259.</a:t>
            </a:r>
          </a:p>
          <a:p>
            <a:r>
              <a:rPr lang="en-CA" sz="1200" b="0" i="0" u="none" strike="noStrike" kern="1200" baseline="0" dirty="0">
                <a:solidFill>
                  <a:schemeClr val="tx1"/>
                </a:solidFill>
                <a:latin typeface="+mn-lt"/>
                <a:ea typeface="+mn-ea"/>
                <a:cs typeface="+mn-cs"/>
              </a:rPr>
              <a:t>2. </a:t>
            </a:r>
            <a:r>
              <a:rPr lang="en-CA" sz="1200" b="0" i="0" u="none" strike="noStrike" kern="1200" baseline="0" dirty="0" err="1">
                <a:solidFill>
                  <a:schemeClr val="tx1"/>
                </a:solidFill>
                <a:latin typeface="+mn-lt"/>
                <a:ea typeface="+mn-ea"/>
                <a:cs typeface="+mn-cs"/>
              </a:rPr>
              <a:t>Kamenov</a:t>
            </a:r>
            <a:r>
              <a:rPr lang="en-CA" sz="1200" b="0" i="0" u="none" strike="noStrike" kern="1200" baseline="0" dirty="0">
                <a:solidFill>
                  <a:schemeClr val="tx1"/>
                </a:solidFill>
                <a:latin typeface="+mn-lt"/>
                <a:ea typeface="+mn-ea"/>
                <a:cs typeface="+mn-cs"/>
              </a:rPr>
              <a:t> K, et al. How much do we know about the functional effectiveness of interventions for depression? A systematic review. J Affect </a:t>
            </a:r>
            <a:r>
              <a:rPr lang="en-CA" sz="1200" b="0" i="0" u="none" strike="noStrike" kern="1200" baseline="0" dirty="0" err="1">
                <a:solidFill>
                  <a:schemeClr val="tx1"/>
                </a:solidFill>
                <a:latin typeface="+mn-lt"/>
                <a:ea typeface="+mn-ea"/>
                <a:cs typeface="+mn-cs"/>
              </a:rPr>
              <a:t>Disord</a:t>
            </a:r>
            <a:r>
              <a:rPr lang="en-CA" sz="1200" b="0" i="0" u="none" strike="noStrike" kern="1200" baseline="0" dirty="0">
                <a:solidFill>
                  <a:schemeClr val="tx1"/>
                </a:solidFill>
                <a:latin typeface="+mn-lt"/>
                <a:ea typeface="+mn-ea"/>
                <a:cs typeface="+mn-cs"/>
              </a:rPr>
              <a:t>. 2015;188:89-96.</a:t>
            </a:r>
          </a:p>
          <a:p>
            <a:r>
              <a:rPr lang="en-CA" sz="1200" b="0" i="0" u="none" strike="noStrike" kern="1200" baseline="0" dirty="0">
                <a:solidFill>
                  <a:schemeClr val="tx1"/>
                </a:solidFill>
                <a:latin typeface="+mn-lt"/>
                <a:ea typeface="+mn-ea"/>
                <a:cs typeface="+mn-cs"/>
              </a:rPr>
              <a:t>3. </a:t>
            </a:r>
            <a:r>
              <a:rPr lang="en-CA" sz="1200" b="0" i="0" u="none" strike="noStrike" kern="1200" baseline="0" dirty="0" err="1">
                <a:solidFill>
                  <a:schemeClr val="tx1"/>
                </a:solidFill>
                <a:latin typeface="+mn-lt"/>
                <a:ea typeface="+mn-ea"/>
                <a:cs typeface="+mn-cs"/>
              </a:rPr>
              <a:t>Baune</a:t>
            </a:r>
            <a:r>
              <a:rPr lang="en-CA" sz="1200" b="0" i="0" u="none" strike="noStrike" kern="1200" baseline="0" dirty="0">
                <a:solidFill>
                  <a:schemeClr val="tx1"/>
                </a:solidFill>
                <a:latin typeface="+mn-lt"/>
                <a:ea typeface="+mn-ea"/>
                <a:cs typeface="+mn-cs"/>
              </a:rPr>
              <a:t> BT, </a:t>
            </a:r>
            <a:r>
              <a:rPr lang="en-CA" sz="1200" b="0" i="0" u="none" strike="noStrike" kern="1200" baseline="0" dirty="0" err="1">
                <a:solidFill>
                  <a:schemeClr val="tx1"/>
                </a:solidFill>
                <a:latin typeface="+mn-lt"/>
                <a:ea typeface="+mn-ea"/>
                <a:cs typeface="+mn-cs"/>
              </a:rPr>
              <a:t>Renger</a:t>
            </a:r>
            <a:r>
              <a:rPr lang="en-CA" sz="1200" b="0" i="0" u="none" strike="noStrike" kern="1200" baseline="0" dirty="0">
                <a:solidFill>
                  <a:schemeClr val="tx1"/>
                </a:solidFill>
                <a:latin typeface="+mn-lt"/>
                <a:ea typeface="+mn-ea"/>
                <a:cs typeface="+mn-cs"/>
              </a:rPr>
              <a:t> L. Pharmacological and </a:t>
            </a:r>
            <a:r>
              <a:rPr lang="en-CA" sz="1200" b="0" i="0" u="none" strike="noStrike" kern="1200" baseline="0" dirty="0" err="1">
                <a:solidFill>
                  <a:schemeClr val="tx1"/>
                </a:solidFill>
                <a:latin typeface="+mn-lt"/>
                <a:ea typeface="+mn-ea"/>
                <a:cs typeface="+mn-cs"/>
              </a:rPr>
              <a:t>nonpharmacological</a:t>
            </a:r>
            <a:r>
              <a:rPr lang="en-CA" sz="1200" b="0" i="0" u="none" strike="noStrike" kern="1200" baseline="0" dirty="0">
                <a:solidFill>
                  <a:schemeClr val="tx1"/>
                </a:solidFill>
                <a:latin typeface="+mn-lt"/>
                <a:ea typeface="+mn-ea"/>
                <a:cs typeface="+mn-cs"/>
              </a:rPr>
              <a:t> interventions to improve cognitive dysfunction</a:t>
            </a:r>
          </a:p>
          <a:p>
            <a:r>
              <a:rPr lang="en-CA" sz="1200" b="0" i="0" u="none" strike="noStrike" kern="1200" baseline="0" dirty="0">
                <a:solidFill>
                  <a:schemeClr val="tx1"/>
                </a:solidFill>
                <a:latin typeface="+mn-lt"/>
                <a:ea typeface="+mn-ea"/>
                <a:cs typeface="+mn-cs"/>
              </a:rPr>
              <a:t>and functional ability in clinical depression—a systematic review. Psychiatry Res. 2014;219:25-50.</a:t>
            </a:r>
            <a:endParaRPr lang="en-CA" dirty="0"/>
          </a:p>
          <a:p>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15</a:t>
            </a:fld>
            <a:endParaRPr lang="en-CA">
              <a:solidFill>
                <a:prstClr val="black"/>
              </a:solidFill>
            </a:endParaRPr>
          </a:p>
        </p:txBody>
      </p:sp>
    </p:spTree>
    <p:extLst>
      <p:ext uri="{BB962C8B-B14F-4D97-AF65-F5344CB8AC3E}">
        <p14:creationId xmlns:p14="http://schemas.microsoft.com/office/powerpoint/2010/main" val="64735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References</a:t>
            </a:r>
          </a:p>
          <a:p>
            <a:r>
              <a:rPr lang="en-CA" sz="1200" b="0" i="0" u="none" strike="noStrike" kern="1200" baseline="0" dirty="0">
                <a:solidFill>
                  <a:schemeClr val="tx1"/>
                </a:solidFill>
                <a:latin typeface="+mn-lt"/>
                <a:ea typeface="+mn-ea"/>
                <a:cs typeface="+mn-cs"/>
              </a:rPr>
              <a:t>1. </a:t>
            </a:r>
            <a:r>
              <a:rPr lang="en-CA" sz="1200" b="0" i="0" u="none" strike="noStrike" kern="1200" baseline="0" dirty="0" err="1">
                <a:solidFill>
                  <a:schemeClr val="tx1"/>
                </a:solidFill>
                <a:latin typeface="+mn-lt"/>
                <a:ea typeface="+mn-ea"/>
                <a:cs typeface="+mn-cs"/>
              </a:rPr>
              <a:t>Reichenpfader</a:t>
            </a:r>
            <a:r>
              <a:rPr lang="en-CA" sz="1200" b="0" i="0" u="none" strike="noStrike" kern="1200" baseline="0" dirty="0">
                <a:solidFill>
                  <a:schemeClr val="tx1"/>
                </a:solidFill>
                <a:latin typeface="+mn-lt"/>
                <a:ea typeface="+mn-ea"/>
                <a:cs typeface="+mn-cs"/>
              </a:rPr>
              <a:t> U, et al. Sexual dysfunction associated with second-generation antidepressants in patients with major depressive disorder: results from a systematic review with network meta-analysis. Drug </a:t>
            </a:r>
            <a:r>
              <a:rPr lang="en-CA" sz="1200" b="0" i="0" u="none" strike="noStrike" kern="1200" baseline="0" dirty="0" err="1">
                <a:solidFill>
                  <a:schemeClr val="tx1"/>
                </a:solidFill>
                <a:latin typeface="+mn-lt"/>
                <a:ea typeface="+mn-ea"/>
                <a:cs typeface="+mn-cs"/>
              </a:rPr>
              <a:t>Saf</a:t>
            </a:r>
            <a:r>
              <a:rPr lang="en-CA" sz="1200" b="0" i="0" u="none" strike="noStrike" kern="1200" baseline="0" dirty="0">
                <a:solidFill>
                  <a:schemeClr val="tx1"/>
                </a:solidFill>
                <a:latin typeface="+mn-lt"/>
                <a:ea typeface="+mn-ea"/>
                <a:cs typeface="+mn-cs"/>
              </a:rPr>
              <a:t>. 2014;37:19-31.</a:t>
            </a:r>
          </a:p>
          <a:p>
            <a:r>
              <a:rPr lang="en-CA" sz="1200" b="0" i="0" u="none" strike="noStrike" kern="1200" baseline="0" dirty="0">
                <a:solidFill>
                  <a:schemeClr val="tx1"/>
                </a:solidFill>
                <a:latin typeface="+mn-lt"/>
                <a:ea typeface="+mn-ea"/>
                <a:cs typeface="+mn-cs"/>
              </a:rPr>
              <a:t>2. </a:t>
            </a:r>
            <a:r>
              <a:rPr lang="en-CA" sz="1200" b="0" i="0" u="none" strike="noStrike" kern="1200" baseline="0" dirty="0" err="1">
                <a:solidFill>
                  <a:schemeClr val="tx1"/>
                </a:solidFill>
                <a:latin typeface="+mn-lt"/>
                <a:ea typeface="+mn-ea"/>
                <a:cs typeface="+mn-cs"/>
              </a:rPr>
              <a:t>Kronstein</a:t>
            </a:r>
            <a:r>
              <a:rPr lang="en-CA" sz="1200" b="0" i="0" u="none" strike="noStrike" kern="1200" baseline="0" dirty="0">
                <a:solidFill>
                  <a:schemeClr val="tx1"/>
                </a:solidFill>
                <a:latin typeface="+mn-lt"/>
                <a:ea typeface="+mn-ea"/>
                <a:cs typeface="+mn-cs"/>
              </a:rPr>
              <a:t> PD, et al. Summary of findings from the FDA regulatory science forum on measuring sexual dysfunction in depression trials. J Clin Psychiatry. 2015;76:1050-1059.</a:t>
            </a:r>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17</a:t>
            </a:fld>
            <a:endParaRPr lang="en-CA">
              <a:solidFill>
                <a:prstClr val="black"/>
              </a:solidFill>
            </a:endParaRPr>
          </a:p>
        </p:txBody>
      </p:sp>
    </p:spTree>
    <p:extLst>
      <p:ext uri="{BB962C8B-B14F-4D97-AF65-F5344CB8AC3E}">
        <p14:creationId xmlns:p14="http://schemas.microsoft.com/office/powerpoint/2010/main" val="2473228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References</a:t>
            </a:r>
          </a:p>
          <a:p>
            <a:r>
              <a:rPr lang="en-CA" sz="1200" b="0" i="0" u="none" strike="noStrike" kern="1200" baseline="0" dirty="0">
                <a:solidFill>
                  <a:schemeClr val="tx1"/>
                </a:solidFill>
                <a:latin typeface="+mn-lt"/>
                <a:ea typeface="+mn-ea"/>
                <a:cs typeface="+mn-cs"/>
              </a:rPr>
              <a:t>1. Stone M, et al. Risk of suicidality in clinical trials of antidepressants in adults: analysis of proprietary data submitted to US Food and Drug Administration. BMJ. 2009;339:b2880.</a:t>
            </a:r>
          </a:p>
          <a:p>
            <a:r>
              <a:rPr lang="en-CA" sz="1200" b="0" i="0" u="none" strike="noStrike" kern="1200" baseline="0" dirty="0">
                <a:solidFill>
                  <a:schemeClr val="tx1"/>
                </a:solidFill>
                <a:latin typeface="+mn-lt"/>
                <a:ea typeface="+mn-ea"/>
                <a:cs typeface="+mn-cs"/>
              </a:rPr>
              <a:t>2. Gibbons RD, et al. Suicidal thoughts and behavior with antidepressant treatment: reanalysis of the randomized</a:t>
            </a:r>
          </a:p>
          <a:p>
            <a:r>
              <a:rPr lang="en-CA" sz="1200" b="0" i="0" u="none" strike="noStrike" kern="1200" baseline="0" dirty="0">
                <a:solidFill>
                  <a:schemeClr val="tx1"/>
                </a:solidFill>
                <a:latin typeface="+mn-lt"/>
                <a:ea typeface="+mn-ea"/>
                <a:cs typeface="+mn-cs"/>
              </a:rPr>
              <a:t>placebo-controlled studies of fluoxetine and venlafaxine. Arch Gen Psychiatry. 2012;69:580-587.</a:t>
            </a:r>
          </a:p>
          <a:p>
            <a:r>
              <a:rPr lang="nl-NL" sz="1200" b="0" i="0" u="none" strike="noStrike" kern="1200" baseline="0" dirty="0">
                <a:solidFill>
                  <a:schemeClr val="tx1"/>
                </a:solidFill>
                <a:latin typeface="+mn-lt"/>
                <a:ea typeface="+mn-ea"/>
                <a:cs typeface="+mn-cs"/>
              </a:rPr>
              <a:t>3. Carpenter DJ, et al. Meta-analysis of </a:t>
            </a:r>
            <a:r>
              <a:rPr lang="en-CA" sz="1200" b="0" i="0" u="none" strike="noStrike" kern="1200" baseline="0" dirty="0">
                <a:solidFill>
                  <a:schemeClr val="tx1"/>
                </a:solidFill>
                <a:latin typeface="+mn-lt"/>
                <a:ea typeface="+mn-ea"/>
                <a:cs typeface="+mn-cs"/>
              </a:rPr>
              <a:t>efficacy and treatment-emergent suicidality in adults by psychiatric indication and age subgroup following initiation of paroxetine therapy: a complete set of randomized placebo-controlled trials. J Clin Psychiatry. 2011;72:1503-1514.</a:t>
            </a:r>
          </a:p>
          <a:p>
            <a:r>
              <a:rPr lang="it-IT" sz="1200" b="0" i="0" u="none" strike="noStrike" kern="1200" baseline="0" dirty="0">
                <a:solidFill>
                  <a:schemeClr val="tx1"/>
                </a:solidFill>
                <a:latin typeface="+mn-lt"/>
                <a:ea typeface="+mn-ea"/>
                <a:cs typeface="+mn-cs"/>
              </a:rPr>
              <a:t>4. Barbui C, et al. Selective serotonin reuptake </a:t>
            </a:r>
            <a:r>
              <a:rPr lang="en-CA" sz="1200" b="0" i="0" u="none" strike="noStrike" kern="1200" baseline="0" dirty="0">
                <a:solidFill>
                  <a:schemeClr val="tx1"/>
                </a:solidFill>
                <a:latin typeface="+mn-lt"/>
                <a:ea typeface="+mn-ea"/>
                <a:cs typeface="+mn-cs"/>
              </a:rPr>
              <a:t>inhibitors and risk of suicide: a systematic review of observational</a:t>
            </a:r>
          </a:p>
          <a:p>
            <a:r>
              <a:rPr lang="en-CA" sz="1200" b="0" i="0" u="none" strike="noStrike" kern="1200" baseline="0" dirty="0">
                <a:solidFill>
                  <a:schemeClr val="tx1"/>
                </a:solidFill>
                <a:latin typeface="+mn-lt"/>
                <a:ea typeface="+mn-ea"/>
                <a:cs typeface="+mn-cs"/>
              </a:rPr>
              <a:t>studies. CMAJ. 2009;180:291-297.</a:t>
            </a:r>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18</a:t>
            </a:fld>
            <a:endParaRPr lang="en-CA">
              <a:solidFill>
                <a:prstClr val="black"/>
              </a:solidFill>
            </a:endParaRPr>
          </a:p>
        </p:txBody>
      </p:sp>
    </p:spTree>
    <p:extLst>
      <p:ext uri="{BB962C8B-B14F-4D97-AF65-F5344CB8AC3E}">
        <p14:creationId xmlns:p14="http://schemas.microsoft.com/office/powerpoint/2010/main" val="2384141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27BB323-8D68-49CA-8E30-260D549993C3}" type="datetimeFigureOut">
              <a:rPr lang="en-CA" smtClean="0"/>
              <a:t>2019-04-18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43344B5-256D-4960-8B31-0E103F7C4BB4}" type="slidenum">
              <a:rPr lang="en-CA" smtClean="0"/>
              <a:t>‹#›</a:t>
            </a:fld>
            <a:endParaRPr lang="en-CA"/>
          </a:p>
        </p:txBody>
      </p:sp>
    </p:spTree>
    <p:extLst>
      <p:ext uri="{BB962C8B-B14F-4D97-AF65-F5344CB8AC3E}">
        <p14:creationId xmlns:p14="http://schemas.microsoft.com/office/powerpoint/2010/main" val="2705231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7BB323-8D68-49CA-8E30-260D549993C3}" type="datetimeFigureOut">
              <a:rPr lang="en-CA" smtClean="0"/>
              <a:t>2019-04-18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43344B5-256D-4960-8B31-0E103F7C4BB4}" type="slidenum">
              <a:rPr lang="en-CA" smtClean="0"/>
              <a:t>‹#›</a:t>
            </a:fld>
            <a:endParaRPr lang="en-CA"/>
          </a:p>
        </p:txBody>
      </p:sp>
    </p:spTree>
    <p:extLst>
      <p:ext uri="{BB962C8B-B14F-4D97-AF65-F5344CB8AC3E}">
        <p14:creationId xmlns:p14="http://schemas.microsoft.com/office/powerpoint/2010/main" val="713457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7BB323-8D68-49CA-8E30-260D549993C3}" type="datetimeFigureOut">
              <a:rPr lang="en-CA" smtClean="0"/>
              <a:t>2019-04-18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43344B5-256D-4960-8B31-0E103F7C4BB4}" type="slidenum">
              <a:rPr lang="en-CA" smtClean="0"/>
              <a:t>‹#›</a:t>
            </a:fld>
            <a:endParaRPr lang="en-CA"/>
          </a:p>
        </p:txBody>
      </p:sp>
    </p:spTree>
    <p:extLst>
      <p:ext uri="{BB962C8B-B14F-4D97-AF65-F5344CB8AC3E}">
        <p14:creationId xmlns:p14="http://schemas.microsoft.com/office/powerpoint/2010/main" val="3867787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061267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81665"/>
          </a:xfrm>
        </p:spPr>
        <p:txBody>
          <a:bodyPr>
            <a:normAutofit/>
          </a:bodyPr>
          <a:lstStyle>
            <a:lvl1pPr algn="ctr">
              <a:defRPr sz="3200">
                <a:solidFill>
                  <a:schemeClr val="bg1"/>
                </a:solidFill>
                <a:effectLst>
                  <a:outerShdw blurRad="38100" dist="38100" dir="2700000" algn="tl">
                    <a:srgbClr val="000000">
                      <a:alpha val="43137"/>
                    </a:srgbClr>
                  </a:outerShdw>
                </a:effectLst>
                <a:latin typeface="+mn-lt"/>
              </a:defRPr>
            </a:lvl1pPr>
          </a:lstStyle>
          <a:p>
            <a:r>
              <a:rPr lang="en-US" dirty="0"/>
              <a:t>Click to edit Master title style</a:t>
            </a:r>
          </a:p>
        </p:txBody>
      </p:sp>
      <p:sp>
        <p:nvSpPr>
          <p:cNvPr id="3" name="Content Placeholder 2"/>
          <p:cNvSpPr>
            <a:spLocks noGrp="1"/>
          </p:cNvSpPr>
          <p:nvPr>
            <p:ph idx="1"/>
          </p:nvPr>
        </p:nvSpPr>
        <p:spPr>
          <a:xfrm>
            <a:off x="813005" y="1368425"/>
            <a:ext cx="7886700" cy="4351338"/>
          </a:xfrm>
        </p:spPr>
        <p:txBody>
          <a:bodyPr/>
          <a:lstStyle>
            <a:lvl1pPr>
              <a:buClr>
                <a:srgbClr val="007EA9"/>
              </a:buClr>
              <a:defRPr/>
            </a:lvl1pPr>
            <a:lvl2pPr>
              <a:buClr>
                <a:srgbClr val="B6D433"/>
              </a:buClr>
              <a:defRPr/>
            </a:lvl2pPr>
            <a:lvl3pPr>
              <a:buClr>
                <a:srgbClr val="B6D433"/>
              </a:buClr>
              <a:defRPr/>
            </a:lvl3pPr>
            <a:lvl4pPr>
              <a:buClr>
                <a:srgbClr val="B6D433"/>
              </a:buClr>
              <a:defRPr/>
            </a:lvl4pPr>
            <a:lvl5pPr>
              <a:buClr>
                <a:srgbClr val="B6D43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096611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defRPr sz="4000">
                <a:latin typeface="+mn-lt"/>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657076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001419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106685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0152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4830694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510374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81665"/>
          </a:xfrm>
        </p:spPr>
        <p:txBody>
          <a:bodyPr>
            <a:normAutofit/>
          </a:bodyPr>
          <a:lstStyle>
            <a:lvl1pPr algn="ctr">
              <a:defRPr sz="3200">
                <a:solidFill>
                  <a:schemeClr val="bg1"/>
                </a:solidFill>
                <a:effectLst>
                  <a:outerShdw blurRad="38100" dist="38100" dir="2700000" algn="tl">
                    <a:srgbClr val="000000">
                      <a:alpha val="43137"/>
                    </a:srgbClr>
                  </a:outerShdw>
                </a:effectLst>
                <a:latin typeface="+mn-lt"/>
              </a:defRPr>
            </a:lvl1pPr>
          </a:lstStyle>
          <a:p>
            <a:r>
              <a:rPr lang="en-US" dirty="0"/>
              <a:t>Click to edit Master title style</a:t>
            </a:r>
          </a:p>
        </p:txBody>
      </p:sp>
      <p:sp>
        <p:nvSpPr>
          <p:cNvPr id="3" name="Content Placeholder 2"/>
          <p:cNvSpPr>
            <a:spLocks noGrp="1"/>
          </p:cNvSpPr>
          <p:nvPr>
            <p:ph idx="1"/>
          </p:nvPr>
        </p:nvSpPr>
        <p:spPr>
          <a:xfrm>
            <a:off x="813005" y="1368425"/>
            <a:ext cx="7886700" cy="4351338"/>
          </a:xfrm>
        </p:spPr>
        <p:txBody>
          <a:bodyPr/>
          <a:lstStyle>
            <a:lvl1pPr>
              <a:buClr>
                <a:srgbClr val="007EA9"/>
              </a:buClr>
              <a:defRPr/>
            </a:lvl1pPr>
            <a:lvl2pPr>
              <a:buClr>
                <a:srgbClr val="B6D433"/>
              </a:buClr>
              <a:defRPr/>
            </a:lvl2pPr>
            <a:lvl3pPr>
              <a:buClr>
                <a:srgbClr val="B6D433"/>
              </a:buClr>
              <a:defRPr/>
            </a:lvl3pPr>
            <a:lvl4pPr>
              <a:buClr>
                <a:srgbClr val="B6D433"/>
              </a:buClr>
              <a:defRPr/>
            </a:lvl4pPr>
            <a:lvl5pPr>
              <a:buClr>
                <a:srgbClr val="B6D43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27BB323-8D68-49CA-8E30-260D549993C3}" type="datetimeFigureOut">
              <a:rPr lang="en-CA" smtClean="0"/>
              <a:t>2019-04-18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43344B5-256D-4960-8B31-0E103F7C4BB4}" type="slidenum">
              <a:rPr lang="en-CA" smtClean="0"/>
              <a:t>‹#›</a:t>
            </a:fld>
            <a:endParaRPr lang="en-CA"/>
          </a:p>
        </p:txBody>
      </p:sp>
    </p:spTree>
    <p:extLst>
      <p:ext uri="{BB962C8B-B14F-4D97-AF65-F5344CB8AC3E}">
        <p14:creationId xmlns:p14="http://schemas.microsoft.com/office/powerpoint/2010/main" val="36360412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63119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7575865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6519171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0451604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81665"/>
          </a:xfrm>
        </p:spPr>
        <p:txBody>
          <a:bodyPr>
            <a:normAutofit/>
          </a:bodyPr>
          <a:lstStyle>
            <a:lvl1pPr algn="ctr">
              <a:defRPr sz="3200">
                <a:solidFill>
                  <a:schemeClr val="bg1"/>
                </a:solidFill>
                <a:effectLst>
                  <a:outerShdw blurRad="38100" dist="38100" dir="2700000" algn="tl">
                    <a:srgbClr val="000000">
                      <a:alpha val="43137"/>
                    </a:srgbClr>
                  </a:outerShdw>
                </a:effectLst>
                <a:latin typeface="+mn-lt"/>
              </a:defRPr>
            </a:lvl1pPr>
          </a:lstStyle>
          <a:p>
            <a:r>
              <a:rPr lang="en-US" dirty="0"/>
              <a:t>Click to edit Master title style</a:t>
            </a:r>
          </a:p>
        </p:txBody>
      </p:sp>
      <p:sp>
        <p:nvSpPr>
          <p:cNvPr id="3" name="Content Placeholder 2"/>
          <p:cNvSpPr>
            <a:spLocks noGrp="1"/>
          </p:cNvSpPr>
          <p:nvPr>
            <p:ph idx="1"/>
          </p:nvPr>
        </p:nvSpPr>
        <p:spPr>
          <a:xfrm>
            <a:off x="813005" y="1368425"/>
            <a:ext cx="7886700" cy="4351338"/>
          </a:xfrm>
        </p:spPr>
        <p:txBody>
          <a:bodyPr/>
          <a:lstStyle>
            <a:lvl1pPr>
              <a:buClr>
                <a:srgbClr val="007EA9"/>
              </a:buClr>
              <a:defRPr/>
            </a:lvl1pPr>
            <a:lvl2pPr>
              <a:buClr>
                <a:srgbClr val="B6D433"/>
              </a:buClr>
              <a:defRPr/>
            </a:lvl2pPr>
            <a:lvl3pPr>
              <a:buClr>
                <a:srgbClr val="B6D433"/>
              </a:buClr>
              <a:defRPr/>
            </a:lvl3pPr>
            <a:lvl4pPr>
              <a:buClr>
                <a:srgbClr val="B6D433"/>
              </a:buClr>
              <a:defRPr/>
            </a:lvl4pPr>
            <a:lvl5pPr>
              <a:buClr>
                <a:srgbClr val="B6D43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2421314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defRPr sz="4000">
                <a:latin typeface="+mn-lt"/>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184732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144471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9482185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8993768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597161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defRPr sz="4000">
                <a:latin typeface="+mn-lt"/>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7BB323-8D68-49CA-8E30-260D549993C3}" type="datetimeFigureOut">
              <a:rPr lang="en-CA" smtClean="0"/>
              <a:t>2019-04-18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43344B5-256D-4960-8B31-0E103F7C4BB4}" type="slidenum">
              <a:rPr lang="en-CA" smtClean="0"/>
              <a:t>‹#›</a:t>
            </a:fld>
            <a:endParaRPr lang="en-CA"/>
          </a:p>
        </p:txBody>
      </p:sp>
    </p:spTree>
    <p:extLst>
      <p:ext uri="{BB962C8B-B14F-4D97-AF65-F5344CB8AC3E}">
        <p14:creationId xmlns:p14="http://schemas.microsoft.com/office/powerpoint/2010/main" val="3951959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3605510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2039812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889230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837954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7BB323-8D68-49CA-8E30-260D549993C3}" type="datetimeFigureOut">
              <a:rPr lang="en-CA" smtClean="0"/>
              <a:t>2019-04-18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43344B5-256D-4960-8B31-0E103F7C4BB4}" type="slidenum">
              <a:rPr lang="en-CA" smtClean="0"/>
              <a:t>‹#›</a:t>
            </a:fld>
            <a:endParaRPr lang="en-CA"/>
          </a:p>
        </p:txBody>
      </p:sp>
    </p:spTree>
    <p:extLst>
      <p:ext uri="{BB962C8B-B14F-4D97-AF65-F5344CB8AC3E}">
        <p14:creationId xmlns:p14="http://schemas.microsoft.com/office/powerpoint/2010/main" val="3808831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27BB323-8D68-49CA-8E30-260D549993C3}" type="datetimeFigureOut">
              <a:rPr lang="en-CA" smtClean="0"/>
              <a:t>2019-04-18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643344B5-256D-4960-8B31-0E103F7C4BB4}" type="slidenum">
              <a:rPr lang="en-CA" smtClean="0"/>
              <a:t>‹#›</a:t>
            </a:fld>
            <a:endParaRPr lang="en-CA"/>
          </a:p>
        </p:txBody>
      </p:sp>
    </p:spTree>
    <p:extLst>
      <p:ext uri="{BB962C8B-B14F-4D97-AF65-F5344CB8AC3E}">
        <p14:creationId xmlns:p14="http://schemas.microsoft.com/office/powerpoint/2010/main" val="4165032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27BB323-8D68-49CA-8E30-260D549993C3}" type="datetimeFigureOut">
              <a:rPr lang="en-CA" smtClean="0"/>
              <a:t>2019-04-18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643344B5-256D-4960-8B31-0E103F7C4BB4}" type="slidenum">
              <a:rPr lang="en-CA" smtClean="0"/>
              <a:t>‹#›</a:t>
            </a:fld>
            <a:endParaRPr lang="en-CA"/>
          </a:p>
        </p:txBody>
      </p:sp>
    </p:spTree>
    <p:extLst>
      <p:ext uri="{BB962C8B-B14F-4D97-AF65-F5344CB8AC3E}">
        <p14:creationId xmlns:p14="http://schemas.microsoft.com/office/powerpoint/2010/main" val="1996678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7BB323-8D68-49CA-8E30-260D549993C3}" type="datetimeFigureOut">
              <a:rPr lang="en-CA" smtClean="0"/>
              <a:t>2019-04-18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643344B5-256D-4960-8B31-0E103F7C4BB4}" type="slidenum">
              <a:rPr lang="en-CA" smtClean="0"/>
              <a:t>‹#›</a:t>
            </a:fld>
            <a:endParaRPr lang="en-CA"/>
          </a:p>
        </p:txBody>
      </p:sp>
    </p:spTree>
    <p:extLst>
      <p:ext uri="{BB962C8B-B14F-4D97-AF65-F5344CB8AC3E}">
        <p14:creationId xmlns:p14="http://schemas.microsoft.com/office/powerpoint/2010/main" val="1742521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7BB323-8D68-49CA-8E30-260D549993C3}" type="datetimeFigureOut">
              <a:rPr lang="en-CA" smtClean="0"/>
              <a:t>2019-04-18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43344B5-256D-4960-8B31-0E103F7C4BB4}" type="slidenum">
              <a:rPr lang="en-CA" smtClean="0"/>
              <a:t>‹#›</a:t>
            </a:fld>
            <a:endParaRPr lang="en-CA"/>
          </a:p>
        </p:txBody>
      </p:sp>
    </p:spTree>
    <p:extLst>
      <p:ext uri="{BB962C8B-B14F-4D97-AF65-F5344CB8AC3E}">
        <p14:creationId xmlns:p14="http://schemas.microsoft.com/office/powerpoint/2010/main" val="3237870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7BB323-8D68-49CA-8E30-260D549993C3}" type="datetimeFigureOut">
              <a:rPr lang="en-CA" smtClean="0"/>
              <a:t>2019-04-18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43344B5-256D-4960-8B31-0E103F7C4BB4}" type="slidenum">
              <a:rPr lang="en-CA" smtClean="0"/>
              <a:t>‹#›</a:t>
            </a:fld>
            <a:endParaRPr lang="en-CA"/>
          </a:p>
        </p:txBody>
      </p:sp>
    </p:spTree>
    <p:extLst>
      <p:ext uri="{BB962C8B-B14F-4D97-AF65-F5344CB8AC3E}">
        <p14:creationId xmlns:p14="http://schemas.microsoft.com/office/powerpoint/2010/main" val="158857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 Target="../slides/slide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slide" Target="../slides/slide16.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4.png"/><Relationship Id="rId2" Type="http://schemas.openxmlformats.org/officeDocument/2006/relationships/slideLayout" Target="../slideLayouts/slideLayout24.xml"/><Relationship Id="rId16" Type="http://schemas.openxmlformats.org/officeDocument/2006/relationships/slide" Target="../slides/slide16.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13">
            <a:extLst>
              <a:ext uri="{28A0092B-C50C-407E-A947-70E740481C1C}">
                <a14:useLocalDpi xmlns:a14="http://schemas.microsoft.com/office/drawing/2010/main" val="0"/>
              </a:ext>
            </a:extLst>
          </a:blip>
          <a:srcRect l="5183" r="1579"/>
          <a:stretch/>
        </p:blipFill>
        <p:spPr>
          <a:xfrm>
            <a:off x="-7374" y="407323"/>
            <a:ext cx="9151374" cy="897911"/>
          </a:xfrm>
          <a:prstGeom prst="rect">
            <a:avLst/>
          </a:prstGeom>
        </p:spPr>
      </p:pic>
      <p:pic>
        <p:nvPicPr>
          <p:cNvPr id="10" name="Picture 9"/>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260690"/>
            <a:ext cx="9144000" cy="597310"/>
          </a:xfrm>
          <a:prstGeom prst="rect">
            <a:avLst/>
          </a:prstGeom>
        </p:spPr>
      </p:pic>
      <p:pic>
        <p:nvPicPr>
          <p:cNvPr id="7" name="Picture 6"/>
          <p:cNvPicPr>
            <a:picLocks noChangeAspect="1"/>
          </p:cNvPicPr>
          <p:nvPr userDrawn="1"/>
        </p:nvPicPr>
        <p:blipFill rotWithShape="1">
          <a:blip r:embed="rId15">
            <a:extLst>
              <a:ext uri="{28A0092B-C50C-407E-A947-70E740481C1C}">
                <a14:useLocalDpi xmlns:a14="http://schemas.microsoft.com/office/drawing/2010/main" val="0"/>
              </a:ext>
            </a:extLst>
          </a:blip>
          <a:srcRect l="13487" r="10835"/>
          <a:stretch/>
        </p:blipFill>
        <p:spPr>
          <a:xfrm>
            <a:off x="0" y="0"/>
            <a:ext cx="9144000" cy="1504336"/>
          </a:xfrm>
          <a:prstGeom prst="rect">
            <a:avLst/>
          </a:prstGeom>
        </p:spPr>
      </p:pic>
      <p:sp>
        <p:nvSpPr>
          <p:cNvPr id="2" name="Title Placeholder 1"/>
          <p:cNvSpPr>
            <a:spLocks noGrp="1"/>
          </p:cNvSpPr>
          <p:nvPr>
            <p:ph type="title"/>
          </p:nvPr>
        </p:nvSpPr>
        <p:spPr>
          <a:xfrm>
            <a:off x="0" y="1"/>
            <a:ext cx="9144000" cy="75954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7BB323-8D68-49CA-8E30-260D549993C3}" type="datetimeFigureOut">
              <a:rPr lang="en-CA" smtClean="0"/>
              <a:t>2019-04-18</a:t>
            </a:fld>
            <a:endParaRPr lang="en-C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3344B5-256D-4960-8B31-0E103F7C4BB4}" type="slidenum">
              <a:rPr lang="en-CA" smtClean="0"/>
              <a:t>‹#›</a:t>
            </a:fld>
            <a:endParaRPr lang="en-CA"/>
          </a:p>
        </p:txBody>
      </p:sp>
      <p:pic>
        <p:nvPicPr>
          <p:cNvPr id="9" name="Picture 8">
            <a:hlinkClick r:id="rId16" action="ppaction://hlinksldjump"/>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87547" y="6421094"/>
            <a:ext cx="1347246" cy="377673"/>
          </a:xfrm>
          <a:prstGeom prst="rect">
            <a:avLst/>
          </a:prstGeom>
        </p:spPr>
      </p:pic>
    </p:spTree>
    <p:extLst>
      <p:ext uri="{BB962C8B-B14F-4D97-AF65-F5344CB8AC3E}">
        <p14:creationId xmlns:p14="http://schemas.microsoft.com/office/powerpoint/2010/main" val="10115887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3200" b="1" kern="1200">
          <a:solidFill>
            <a:schemeClr val="bg1"/>
          </a:solidFill>
          <a:effectLst>
            <a:outerShdw blurRad="38100" dist="38100" dir="2700000" algn="tl">
              <a:srgbClr val="000000">
                <a:alpha val="43137"/>
              </a:srgbClr>
            </a:outerShdw>
          </a:effectLst>
          <a:latin typeface="+mn-lt"/>
          <a:ea typeface="+mj-ea"/>
          <a:cs typeface="+mj-cs"/>
        </a:defRPr>
      </a:lvl1pPr>
    </p:titleStyle>
    <p:bodyStyle>
      <a:lvl1pPr marL="228600" indent="-228600" algn="l" defTabSz="914400" rtl="0" eaLnBrk="1" latinLnBrk="0" hangingPunct="1">
        <a:lnSpc>
          <a:spcPct val="90000"/>
        </a:lnSpc>
        <a:spcBef>
          <a:spcPts val="1000"/>
        </a:spcBef>
        <a:buClr>
          <a:srgbClr val="007EA9"/>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6D43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6D43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13">
            <a:extLst>
              <a:ext uri="{28A0092B-C50C-407E-A947-70E740481C1C}">
                <a14:useLocalDpi xmlns:a14="http://schemas.microsoft.com/office/drawing/2010/main" val="0"/>
              </a:ext>
            </a:extLst>
          </a:blip>
          <a:srcRect l="5183" r="1579"/>
          <a:stretch/>
        </p:blipFill>
        <p:spPr>
          <a:xfrm>
            <a:off x="-7374" y="407323"/>
            <a:ext cx="9151374" cy="897911"/>
          </a:xfrm>
          <a:prstGeom prst="rect">
            <a:avLst/>
          </a:prstGeom>
        </p:spPr>
      </p:pic>
      <p:pic>
        <p:nvPicPr>
          <p:cNvPr id="10" name="Picture 9"/>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260690"/>
            <a:ext cx="9144000" cy="597310"/>
          </a:xfrm>
          <a:prstGeom prst="rect">
            <a:avLst/>
          </a:prstGeom>
        </p:spPr>
      </p:pic>
      <p:pic>
        <p:nvPicPr>
          <p:cNvPr id="7" name="Picture 6"/>
          <p:cNvPicPr>
            <a:picLocks noChangeAspect="1"/>
          </p:cNvPicPr>
          <p:nvPr userDrawn="1"/>
        </p:nvPicPr>
        <p:blipFill rotWithShape="1">
          <a:blip r:embed="rId15">
            <a:extLst>
              <a:ext uri="{28A0092B-C50C-407E-A947-70E740481C1C}">
                <a14:useLocalDpi xmlns:a14="http://schemas.microsoft.com/office/drawing/2010/main" val="0"/>
              </a:ext>
            </a:extLst>
          </a:blip>
          <a:srcRect l="13487" r="10835"/>
          <a:stretch/>
        </p:blipFill>
        <p:spPr>
          <a:xfrm>
            <a:off x="0" y="0"/>
            <a:ext cx="9144000" cy="1504336"/>
          </a:xfrm>
          <a:prstGeom prst="rect">
            <a:avLst/>
          </a:prstGeom>
        </p:spPr>
      </p:pic>
      <p:sp>
        <p:nvSpPr>
          <p:cNvPr id="2" name="Title Placeholder 1"/>
          <p:cNvSpPr>
            <a:spLocks noGrp="1"/>
          </p:cNvSpPr>
          <p:nvPr>
            <p:ph type="title"/>
          </p:nvPr>
        </p:nvSpPr>
        <p:spPr>
          <a:xfrm>
            <a:off x="0" y="1"/>
            <a:ext cx="9144000" cy="75954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pic>
        <p:nvPicPr>
          <p:cNvPr id="11" name="Picture 10">
            <a:hlinkClick r:id="rId16" action="ppaction://hlinksldjump"/>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87547" y="6421094"/>
            <a:ext cx="1347246" cy="377673"/>
          </a:xfrm>
          <a:prstGeom prst="rect">
            <a:avLst/>
          </a:prstGeom>
        </p:spPr>
      </p:pic>
    </p:spTree>
    <p:extLst>
      <p:ext uri="{BB962C8B-B14F-4D97-AF65-F5344CB8AC3E}">
        <p14:creationId xmlns:p14="http://schemas.microsoft.com/office/powerpoint/2010/main" val="12028660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lnSpc>
          <a:spcPct val="90000"/>
        </a:lnSpc>
        <a:spcBef>
          <a:spcPct val="0"/>
        </a:spcBef>
        <a:buNone/>
        <a:defRPr sz="3200" b="1" kern="1200">
          <a:solidFill>
            <a:schemeClr val="bg1"/>
          </a:solidFill>
          <a:effectLst>
            <a:outerShdw blurRad="38100" dist="38100" dir="2700000" algn="tl">
              <a:srgbClr val="000000">
                <a:alpha val="43137"/>
              </a:srgbClr>
            </a:outerShdw>
          </a:effectLst>
          <a:latin typeface="+mn-lt"/>
          <a:ea typeface="+mj-ea"/>
          <a:cs typeface="+mj-cs"/>
        </a:defRPr>
      </a:lvl1pPr>
    </p:titleStyle>
    <p:bodyStyle>
      <a:lvl1pPr marL="228600" indent="-228600" algn="l" defTabSz="914400" rtl="0" eaLnBrk="1" latinLnBrk="0" hangingPunct="1">
        <a:lnSpc>
          <a:spcPct val="90000"/>
        </a:lnSpc>
        <a:spcBef>
          <a:spcPts val="1000"/>
        </a:spcBef>
        <a:buClr>
          <a:srgbClr val="007EA9"/>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6D43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6D43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13">
            <a:extLst>
              <a:ext uri="{28A0092B-C50C-407E-A947-70E740481C1C}">
                <a14:useLocalDpi xmlns:a14="http://schemas.microsoft.com/office/drawing/2010/main" val="0"/>
              </a:ext>
            </a:extLst>
          </a:blip>
          <a:srcRect l="5183" r="1579"/>
          <a:stretch/>
        </p:blipFill>
        <p:spPr>
          <a:xfrm>
            <a:off x="-7374" y="407323"/>
            <a:ext cx="9151374" cy="897911"/>
          </a:xfrm>
          <a:prstGeom prst="rect">
            <a:avLst/>
          </a:prstGeom>
        </p:spPr>
      </p:pic>
      <p:pic>
        <p:nvPicPr>
          <p:cNvPr id="10" name="Picture 9"/>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260690"/>
            <a:ext cx="9144000" cy="597310"/>
          </a:xfrm>
          <a:prstGeom prst="rect">
            <a:avLst/>
          </a:prstGeom>
        </p:spPr>
      </p:pic>
      <p:pic>
        <p:nvPicPr>
          <p:cNvPr id="7" name="Picture 6"/>
          <p:cNvPicPr>
            <a:picLocks noChangeAspect="1"/>
          </p:cNvPicPr>
          <p:nvPr userDrawn="1"/>
        </p:nvPicPr>
        <p:blipFill rotWithShape="1">
          <a:blip r:embed="rId15">
            <a:extLst>
              <a:ext uri="{28A0092B-C50C-407E-A947-70E740481C1C}">
                <a14:useLocalDpi xmlns:a14="http://schemas.microsoft.com/office/drawing/2010/main" val="0"/>
              </a:ext>
            </a:extLst>
          </a:blip>
          <a:srcRect l="13487" r="10835"/>
          <a:stretch/>
        </p:blipFill>
        <p:spPr>
          <a:xfrm>
            <a:off x="0" y="0"/>
            <a:ext cx="9144000" cy="1504336"/>
          </a:xfrm>
          <a:prstGeom prst="rect">
            <a:avLst/>
          </a:prstGeom>
        </p:spPr>
      </p:pic>
      <p:sp>
        <p:nvSpPr>
          <p:cNvPr id="2" name="Title Placeholder 1"/>
          <p:cNvSpPr>
            <a:spLocks noGrp="1"/>
          </p:cNvSpPr>
          <p:nvPr>
            <p:ph type="title"/>
          </p:nvPr>
        </p:nvSpPr>
        <p:spPr>
          <a:xfrm>
            <a:off x="0" y="1"/>
            <a:ext cx="9144000" cy="75954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pic>
        <p:nvPicPr>
          <p:cNvPr id="11" name="Picture 10">
            <a:hlinkClick r:id="rId16" action="ppaction://hlinksldjump"/>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87547" y="6421094"/>
            <a:ext cx="1347246" cy="377673"/>
          </a:xfrm>
          <a:prstGeom prst="rect">
            <a:avLst/>
          </a:prstGeom>
        </p:spPr>
      </p:pic>
    </p:spTree>
    <p:extLst>
      <p:ext uri="{BB962C8B-B14F-4D97-AF65-F5344CB8AC3E}">
        <p14:creationId xmlns:p14="http://schemas.microsoft.com/office/powerpoint/2010/main" val="91355421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lnSpc>
          <a:spcPct val="90000"/>
        </a:lnSpc>
        <a:spcBef>
          <a:spcPct val="0"/>
        </a:spcBef>
        <a:buNone/>
        <a:defRPr sz="3200" b="1" kern="1200">
          <a:solidFill>
            <a:schemeClr val="bg1"/>
          </a:solidFill>
          <a:effectLst/>
          <a:latin typeface="+mn-lt"/>
          <a:ea typeface="+mj-ea"/>
          <a:cs typeface="+mj-cs"/>
        </a:defRPr>
      </a:lvl1pPr>
    </p:titleStyle>
    <p:bodyStyle>
      <a:lvl1pPr marL="228600" indent="-228600" algn="l" defTabSz="914400" rtl="0" eaLnBrk="1" latinLnBrk="0" hangingPunct="1">
        <a:lnSpc>
          <a:spcPct val="90000"/>
        </a:lnSpc>
        <a:spcBef>
          <a:spcPts val="1000"/>
        </a:spcBef>
        <a:buClr>
          <a:srgbClr val="007EA9"/>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6D43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6D43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541" y="-21635"/>
            <a:ext cx="9163082" cy="6901270"/>
          </a:xfrm>
          <a:prstGeom prst="rect">
            <a:avLst/>
          </a:prstGeom>
        </p:spPr>
      </p:pic>
    </p:spTree>
    <p:extLst>
      <p:ext uri="{BB962C8B-B14F-4D97-AF65-F5344CB8AC3E}">
        <p14:creationId xmlns:p14="http://schemas.microsoft.com/office/powerpoint/2010/main" val="2620918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7" y="11896"/>
            <a:ext cx="9144793" cy="6834208"/>
          </a:xfrm>
          <a:prstGeom prst="rect">
            <a:avLst/>
          </a:prstGeom>
        </p:spPr>
      </p:pic>
    </p:spTree>
    <p:extLst>
      <p:ext uri="{BB962C8B-B14F-4D97-AF65-F5344CB8AC3E}">
        <p14:creationId xmlns:p14="http://schemas.microsoft.com/office/powerpoint/2010/main" val="23803748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397" y="27137"/>
            <a:ext cx="9144793" cy="6803726"/>
          </a:xfrm>
          <a:prstGeom prst="rect">
            <a:avLst/>
          </a:prstGeom>
        </p:spPr>
      </p:pic>
    </p:spTree>
    <p:extLst>
      <p:ext uri="{BB962C8B-B14F-4D97-AF65-F5344CB8AC3E}">
        <p14:creationId xmlns:p14="http://schemas.microsoft.com/office/powerpoint/2010/main" val="2443666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4893" y="24089"/>
            <a:ext cx="9333785" cy="6809822"/>
          </a:xfrm>
          <a:prstGeom prst="rect">
            <a:avLst/>
          </a:prstGeom>
        </p:spPr>
      </p:pic>
    </p:spTree>
    <p:extLst>
      <p:ext uri="{BB962C8B-B14F-4D97-AF65-F5344CB8AC3E}">
        <p14:creationId xmlns:p14="http://schemas.microsoft.com/office/powerpoint/2010/main" val="20826497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97" y="11896"/>
            <a:ext cx="9144793" cy="6834208"/>
          </a:xfrm>
          <a:prstGeom prst="rect">
            <a:avLst/>
          </a:prstGeom>
        </p:spPr>
      </p:pic>
    </p:spTree>
    <p:extLst>
      <p:ext uri="{BB962C8B-B14F-4D97-AF65-F5344CB8AC3E}">
        <p14:creationId xmlns:p14="http://schemas.microsoft.com/office/powerpoint/2010/main" val="45428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793" y="-110332"/>
            <a:ext cx="9144793" cy="6968332"/>
          </a:xfrm>
          <a:prstGeom prst="rect">
            <a:avLst/>
          </a:prstGeom>
        </p:spPr>
      </p:pic>
    </p:spTree>
    <p:extLst>
      <p:ext uri="{BB962C8B-B14F-4D97-AF65-F5344CB8AC3E}">
        <p14:creationId xmlns:p14="http://schemas.microsoft.com/office/powerpoint/2010/main" val="613231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397" y="27137"/>
            <a:ext cx="9144793" cy="6803726"/>
          </a:xfrm>
          <a:prstGeom prst="rect">
            <a:avLst/>
          </a:prstGeom>
        </p:spPr>
      </p:pic>
    </p:spTree>
    <p:extLst>
      <p:ext uri="{BB962C8B-B14F-4D97-AF65-F5344CB8AC3E}">
        <p14:creationId xmlns:p14="http://schemas.microsoft.com/office/powerpoint/2010/main" val="3328097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397" y="-297"/>
            <a:ext cx="9144793" cy="6858594"/>
          </a:xfrm>
          <a:prstGeom prst="rect">
            <a:avLst/>
          </a:prstGeom>
        </p:spPr>
      </p:pic>
    </p:spTree>
    <p:extLst>
      <p:ext uri="{BB962C8B-B14F-4D97-AF65-F5344CB8AC3E}">
        <p14:creationId xmlns:p14="http://schemas.microsoft.com/office/powerpoint/2010/main" val="2208570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97" y="-3346"/>
            <a:ext cx="9144793" cy="6864691"/>
          </a:xfrm>
          <a:prstGeom prst="rect">
            <a:avLst/>
          </a:prstGeom>
        </p:spPr>
      </p:pic>
    </p:spTree>
    <p:extLst>
      <p:ext uri="{BB962C8B-B14F-4D97-AF65-F5344CB8AC3E}">
        <p14:creationId xmlns:p14="http://schemas.microsoft.com/office/powerpoint/2010/main" val="2005184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397" y="17992"/>
            <a:ext cx="9144793" cy="6822015"/>
          </a:xfrm>
          <a:prstGeom prst="rect">
            <a:avLst/>
          </a:prstGeom>
        </p:spPr>
      </p:pic>
    </p:spTree>
    <p:extLst>
      <p:ext uri="{BB962C8B-B14F-4D97-AF65-F5344CB8AC3E}">
        <p14:creationId xmlns:p14="http://schemas.microsoft.com/office/powerpoint/2010/main" val="3826589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97" y="33233"/>
            <a:ext cx="9144793" cy="6791533"/>
          </a:xfrm>
          <a:prstGeom prst="rect">
            <a:avLst/>
          </a:prstGeom>
        </p:spPr>
      </p:pic>
    </p:spTree>
    <p:extLst>
      <p:ext uri="{BB962C8B-B14F-4D97-AF65-F5344CB8AC3E}">
        <p14:creationId xmlns:p14="http://schemas.microsoft.com/office/powerpoint/2010/main" val="159577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7" y="57620"/>
            <a:ext cx="9144793" cy="6742760"/>
          </a:xfrm>
          <a:prstGeom prst="rect">
            <a:avLst/>
          </a:prstGeom>
        </p:spPr>
      </p:pic>
    </p:spTree>
    <p:extLst>
      <p:ext uri="{BB962C8B-B14F-4D97-AF65-F5344CB8AC3E}">
        <p14:creationId xmlns:p14="http://schemas.microsoft.com/office/powerpoint/2010/main" val="36698445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97" y="27137"/>
            <a:ext cx="9144793" cy="6803726"/>
          </a:xfrm>
          <a:prstGeom prst="rect">
            <a:avLst/>
          </a:prstGeom>
        </p:spPr>
      </p:pic>
    </p:spTree>
    <p:extLst>
      <p:ext uri="{BB962C8B-B14F-4D97-AF65-F5344CB8AC3E}">
        <p14:creationId xmlns:p14="http://schemas.microsoft.com/office/powerpoint/2010/main" val="173218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97" y="17992"/>
            <a:ext cx="9144793" cy="6822015"/>
          </a:xfrm>
          <a:prstGeom prst="rect">
            <a:avLst/>
          </a:prstGeom>
        </p:spPr>
      </p:pic>
    </p:spTree>
    <p:extLst>
      <p:ext uri="{BB962C8B-B14F-4D97-AF65-F5344CB8AC3E}">
        <p14:creationId xmlns:p14="http://schemas.microsoft.com/office/powerpoint/2010/main" val="2004849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397" y="24089"/>
            <a:ext cx="9144793" cy="6809822"/>
          </a:xfrm>
          <a:prstGeom prst="rect">
            <a:avLst/>
          </a:prstGeom>
        </p:spPr>
      </p:pic>
    </p:spTree>
    <p:extLst>
      <p:ext uri="{BB962C8B-B14F-4D97-AF65-F5344CB8AC3E}">
        <p14:creationId xmlns:p14="http://schemas.microsoft.com/office/powerpoint/2010/main" val="21000573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116428"/>
            <a:ext cx="9144793" cy="6974428"/>
          </a:xfrm>
          <a:prstGeom prst="rect">
            <a:avLst/>
          </a:prstGeom>
        </p:spPr>
      </p:pic>
    </p:spTree>
    <p:extLst>
      <p:ext uri="{BB962C8B-B14F-4D97-AF65-F5344CB8AC3E}">
        <p14:creationId xmlns:p14="http://schemas.microsoft.com/office/powerpoint/2010/main" val="576570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0507" y="14944"/>
            <a:ext cx="9285013" cy="6828112"/>
          </a:xfrm>
          <a:prstGeom prst="rect">
            <a:avLst/>
          </a:prstGeom>
        </p:spPr>
      </p:pic>
    </p:spTree>
    <p:extLst>
      <p:ext uri="{BB962C8B-B14F-4D97-AF65-F5344CB8AC3E}">
        <p14:creationId xmlns:p14="http://schemas.microsoft.com/office/powerpoint/2010/main" val="499819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397" y="21040"/>
            <a:ext cx="9144793" cy="6815919"/>
          </a:xfrm>
          <a:prstGeom prst="rect">
            <a:avLst/>
          </a:prstGeom>
        </p:spPr>
      </p:pic>
    </p:spTree>
    <p:extLst>
      <p:ext uri="{BB962C8B-B14F-4D97-AF65-F5344CB8AC3E}">
        <p14:creationId xmlns:p14="http://schemas.microsoft.com/office/powerpoint/2010/main" val="533445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97" y="17992"/>
            <a:ext cx="9144793" cy="6822015"/>
          </a:xfrm>
          <a:prstGeom prst="rect">
            <a:avLst/>
          </a:prstGeom>
        </p:spPr>
      </p:pic>
    </p:spTree>
    <p:extLst>
      <p:ext uri="{BB962C8B-B14F-4D97-AF65-F5344CB8AC3E}">
        <p14:creationId xmlns:p14="http://schemas.microsoft.com/office/powerpoint/2010/main" val="14554809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104235"/>
            <a:ext cx="9144793" cy="6962235"/>
          </a:xfrm>
          <a:prstGeom prst="rect">
            <a:avLst/>
          </a:prstGeom>
        </p:spPr>
      </p:pic>
    </p:spTree>
    <p:extLst>
      <p:ext uri="{BB962C8B-B14F-4D97-AF65-F5344CB8AC3E}">
        <p14:creationId xmlns:p14="http://schemas.microsoft.com/office/powerpoint/2010/main" val="29980112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97" y="27137"/>
            <a:ext cx="9144793" cy="6803726"/>
          </a:xfrm>
          <a:prstGeom prst="rect">
            <a:avLst/>
          </a:prstGeom>
        </p:spPr>
      </p:pic>
    </p:spTree>
    <p:extLst>
      <p:ext uri="{BB962C8B-B14F-4D97-AF65-F5344CB8AC3E}">
        <p14:creationId xmlns:p14="http://schemas.microsoft.com/office/powerpoint/2010/main" val="1507034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97" y="11896"/>
            <a:ext cx="9144793" cy="6834208"/>
          </a:xfrm>
          <a:prstGeom prst="rect">
            <a:avLst/>
          </a:prstGeom>
        </p:spPr>
      </p:pic>
    </p:spTree>
    <p:extLst>
      <p:ext uri="{BB962C8B-B14F-4D97-AF65-F5344CB8AC3E}">
        <p14:creationId xmlns:p14="http://schemas.microsoft.com/office/powerpoint/2010/main" val="1725034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97" y="17992"/>
            <a:ext cx="9144793" cy="6822015"/>
          </a:xfrm>
          <a:prstGeom prst="rect">
            <a:avLst/>
          </a:prstGeom>
        </p:spPr>
      </p:pic>
    </p:spTree>
    <p:extLst>
      <p:ext uri="{BB962C8B-B14F-4D97-AF65-F5344CB8AC3E}">
        <p14:creationId xmlns:p14="http://schemas.microsoft.com/office/powerpoint/2010/main" val="16355938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7" y="30185"/>
            <a:ext cx="9144793" cy="6797629"/>
          </a:xfrm>
          <a:prstGeom prst="rect">
            <a:avLst/>
          </a:prstGeom>
        </p:spPr>
      </p:pic>
    </p:spTree>
    <p:extLst>
      <p:ext uri="{BB962C8B-B14F-4D97-AF65-F5344CB8AC3E}">
        <p14:creationId xmlns:p14="http://schemas.microsoft.com/office/powerpoint/2010/main" val="658247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97" y="11896"/>
            <a:ext cx="9144793" cy="6834208"/>
          </a:xfrm>
          <a:prstGeom prst="rect">
            <a:avLst/>
          </a:prstGeom>
        </p:spPr>
      </p:pic>
    </p:spTree>
    <p:extLst>
      <p:ext uri="{BB962C8B-B14F-4D97-AF65-F5344CB8AC3E}">
        <p14:creationId xmlns:p14="http://schemas.microsoft.com/office/powerpoint/2010/main" val="41606566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397" y="27137"/>
            <a:ext cx="9144793" cy="6803726"/>
          </a:xfrm>
          <a:prstGeom prst="rect">
            <a:avLst/>
          </a:prstGeom>
        </p:spPr>
      </p:pic>
    </p:spTree>
    <p:extLst>
      <p:ext uri="{BB962C8B-B14F-4D97-AF65-F5344CB8AC3E}">
        <p14:creationId xmlns:p14="http://schemas.microsoft.com/office/powerpoint/2010/main" val="5544519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97" y="27137"/>
            <a:ext cx="9144793" cy="6803726"/>
          </a:xfrm>
          <a:prstGeom prst="rect">
            <a:avLst/>
          </a:prstGeom>
        </p:spPr>
      </p:pic>
    </p:spTree>
    <p:extLst>
      <p:ext uri="{BB962C8B-B14F-4D97-AF65-F5344CB8AC3E}">
        <p14:creationId xmlns:p14="http://schemas.microsoft.com/office/powerpoint/2010/main" val="30736824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397" y="21040"/>
            <a:ext cx="9144793" cy="6815919"/>
          </a:xfrm>
          <a:prstGeom prst="rect">
            <a:avLst/>
          </a:prstGeom>
        </p:spPr>
      </p:pic>
    </p:spTree>
    <p:extLst>
      <p:ext uri="{BB962C8B-B14F-4D97-AF65-F5344CB8AC3E}">
        <p14:creationId xmlns:p14="http://schemas.microsoft.com/office/powerpoint/2010/main" val="18916991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97" y="21040"/>
            <a:ext cx="9144793" cy="6815919"/>
          </a:xfrm>
          <a:prstGeom prst="rect">
            <a:avLst/>
          </a:prstGeom>
        </p:spPr>
      </p:pic>
    </p:spTree>
    <p:extLst>
      <p:ext uri="{BB962C8B-B14F-4D97-AF65-F5344CB8AC3E}">
        <p14:creationId xmlns:p14="http://schemas.microsoft.com/office/powerpoint/2010/main" val="15475805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97" y="42378"/>
            <a:ext cx="9144793" cy="6773243"/>
          </a:xfrm>
          <a:prstGeom prst="rect">
            <a:avLst/>
          </a:prstGeom>
        </p:spPr>
      </p:pic>
    </p:spTree>
    <p:extLst>
      <p:ext uri="{BB962C8B-B14F-4D97-AF65-F5344CB8AC3E}">
        <p14:creationId xmlns:p14="http://schemas.microsoft.com/office/powerpoint/2010/main" val="2581752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29888"/>
            <a:ext cx="9772735" cy="6828112"/>
          </a:xfrm>
          <a:prstGeom prst="rect">
            <a:avLst/>
          </a:prstGeom>
        </p:spPr>
      </p:pic>
    </p:spTree>
    <p:extLst>
      <p:ext uri="{BB962C8B-B14F-4D97-AF65-F5344CB8AC3E}">
        <p14:creationId xmlns:p14="http://schemas.microsoft.com/office/powerpoint/2010/main" val="6652731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97" y="21040"/>
            <a:ext cx="9144793" cy="6815919"/>
          </a:xfrm>
          <a:prstGeom prst="rect">
            <a:avLst/>
          </a:prstGeom>
        </p:spPr>
      </p:pic>
    </p:spTree>
    <p:extLst>
      <p:ext uri="{BB962C8B-B14F-4D97-AF65-F5344CB8AC3E}">
        <p14:creationId xmlns:p14="http://schemas.microsoft.com/office/powerpoint/2010/main" val="11937054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9765" b="51199"/>
          <a:stretch/>
        </p:blipFill>
        <p:spPr>
          <a:xfrm flipH="1">
            <a:off x="-3" y="2"/>
            <a:ext cx="9143999" cy="2539012"/>
          </a:xfrm>
          <a:prstGeom prst="rect">
            <a:avLst/>
          </a:prstGeom>
        </p:spPr>
      </p:pic>
      <p:pic>
        <p:nvPicPr>
          <p:cNvPr id="4" name="Picture 3"/>
          <p:cNvPicPr>
            <a:picLocks noChangeAspect="1"/>
          </p:cNvPicPr>
          <p:nvPr/>
        </p:nvPicPr>
        <p:blipFill>
          <a:blip r:embed="rId3"/>
          <a:stretch>
            <a:fillRect/>
          </a:stretch>
        </p:blipFill>
        <p:spPr>
          <a:xfrm>
            <a:off x="-6893" y="103047"/>
            <a:ext cx="9150889" cy="6754953"/>
          </a:xfrm>
          <a:prstGeom prst="rect">
            <a:avLst/>
          </a:prstGeom>
        </p:spPr>
      </p:pic>
    </p:spTree>
    <p:extLst>
      <p:ext uri="{BB962C8B-B14F-4D97-AF65-F5344CB8AC3E}">
        <p14:creationId xmlns:p14="http://schemas.microsoft.com/office/powerpoint/2010/main" val="784768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051" y="92034"/>
            <a:ext cx="8961897" cy="6395258"/>
          </a:xfrm>
          <a:prstGeom prst="rect">
            <a:avLst/>
          </a:prstGeom>
        </p:spPr>
      </p:pic>
    </p:spTree>
    <p:extLst>
      <p:ext uri="{BB962C8B-B14F-4D97-AF65-F5344CB8AC3E}">
        <p14:creationId xmlns:p14="http://schemas.microsoft.com/office/powerpoint/2010/main" val="1759680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397" y="39330"/>
            <a:ext cx="9144793" cy="6779340"/>
          </a:xfrm>
          <a:prstGeom prst="rect">
            <a:avLst/>
          </a:prstGeom>
        </p:spPr>
      </p:pic>
    </p:spTree>
    <p:extLst>
      <p:ext uri="{BB962C8B-B14F-4D97-AF65-F5344CB8AC3E}">
        <p14:creationId xmlns:p14="http://schemas.microsoft.com/office/powerpoint/2010/main" val="1451908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97" y="39330"/>
            <a:ext cx="9144793" cy="6779340"/>
          </a:xfrm>
          <a:prstGeom prst="rect">
            <a:avLst/>
          </a:prstGeom>
        </p:spPr>
      </p:pic>
    </p:spTree>
    <p:extLst>
      <p:ext uri="{BB962C8B-B14F-4D97-AF65-F5344CB8AC3E}">
        <p14:creationId xmlns:p14="http://schemas.microsoft.com/office/powerpoint/2010/main" val="3179728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3445" y="-297"/>
            <a:ext cx="9150889" cy="6858594"/>
          </a:xfrm>
          <a:prstGeom prst="rect">
            <a:avLst/>
          </a:prstGeom>
        </p:spPr>
      </p:pic>
    </p:spTree>
    <p:extLst>
      <p:ext uri="{BB962C8B-B14F-4D97-AF65-F5344CB8AC3E}">
        <p14:creationId xmlns:p14="http://schemas.microsoft.com/office/powerpoint/2010/main" val="35104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8314" y="14944"/>
            <a:ext cx="9260627" cy="6828112"/>
          </a:xfrm>
          <a:prstGeom prst="rect">
            <a:avLst/>
          </a:prstGeom>
        </p:spPr>
      </p:pic>
    </p:spTree>
    <p:extLst>
      <p:ext uri="{BB962C8B-B14F-4D97-AF65-F5344CB8AC3E}">
        <p14:creationId xmlns:p14="http://schemas.microsoft.com/office/powerpoint/2010/main" val="21416914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7" y="14944"/>
            <a:ext cx="9144793" cy="6828112"/>
          </a:xfrm>
          <a:prstGeom prst="rect">
            <a:avLst/>
          </a:prstGeom>
        </p:spPr>
      </p:pic>
    </p:spTree>
    <p:extLst>
      <p:ext uri="{BB962C8B-B14F-4D97-AF65-F5344CB8AC3E}">
        <p14:creationId xmlns:p14="http://schemas.microsoft.com/office/powerpoint/2010/main" val="382266280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2308</TotalTime>
  <Words>3964</Words>
  <Application>Microsoft Office PowerPoint</Application>
  <PresentationFormat>On-screen Show (4:3)</PresentationFormat>
  <Paragraphs>198</Paragraphs>
  <Slides>39</Slides>
  <Notes>25</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39</vt:i4>
      </vt:variant>
    </vt:vector>
  </HeadingPairs>
  <TitlesOfParts>
    <vt:vector size="44" baseType="lpstr">
      <vt:lpstr>Arial</vt:lpstr>
      <vt:lpstr>Calibri</vt:lpstr>
      <vt:lpstr>Office Theme</vt:lpstr>
      <vt:lpstr>3_Office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hill</dc:creator>
  <cp:lastModifiedBy>Lorette Musselwhite</cp:lastModifiedBy>
  <cp:revision>143</cp:revision>
  <dcterms:created xsi:type="dcterms:W3CDTF">2016-08-15T16:05:54Z</dcterms:created>
  <dcterms:modified xsi:type="dcterms:W3CDTF">2019-04-18T17:15:52Z</dcterms:modified>
</cp:coreProperties>
</file>