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sldIdLst>
    <p:sldId id="373" r:id="rId3"/>
    <p:sldId id="374" r:id="rId4"/>
    <p:sldId id="324" r:id="rId5"/>
    <p:sldId id="363" r:id="rId6"/>
    <p:sldId id="364" r:id="rId7"/>
    <p:sldId id="328" r:id="rId8"/>
    <p:sldId id="365" r:id="rId9"/>
    <p:sldId id="329" r:id="rId10"/>
    <p:sldId id="330" r:id="rId11"/>
    <p:sldId id="331" r:id="rId12"/>
    <p:sldId id="332" r:id="rId13"/>
    <p:sldId id="366" r:id="rId14"/>
    <p:sldId id="333" r:id="rId15"/>
    <p:sldId id="334" r:id="rId16"/>
    <p:sldId id="335" r:id="rId17"/>
    <p:sldId id="336" r:id="rId18"/>
    <p:sldId id="337" r:id="rId19"/>
    <p:sldId id="338" r:id="rId20"/>
    <p:sldId id="339" r:id="rId21"/>
    <p:sldId id="340" r:id="rId22"/>
    <p:sldId id="341" r:id="rId23"/>
    <p:sldId id="343" r:id="rId24"/>
    <p:sldId id="342" r:id="rId25"/>
    <p:sldId id="344" r:id="rId26"/>
    <p:sldId id="345" r:id="rId27"/>
    <p:sldId id="346" r:id="rId28"/>
    <p:sldId id="347" r:id="rId29"/>
    <p:sldId id="348" r:id="rId30"/>
    <p:sldId id="349" r:id="rId31"/>
    <p:sldId id="350" r:id="rId32"/>
    <p:sldId id="367" r:id="rId33"/>
    <p:sldId id="368" r:id="rId34"/>
    <p:sldId id="369" r:id="rId35"/>
    <p:sldId id="370" r:id="rId36"/>
    <p:sldId id="371" r:id="rId37"/>
    <p:sldId id="37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A9"/>
    <a:srgbClr val="B6D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6866" autoAdjust="0"/>
  </p:normalViewPr>
  <p:slideViewPr>
    <p:cSldViewPr snapToGrid="0">
      <p:cViewPr varScale="1">
        <p:scale>
          <a:sx n="115" d="100"/>
          <a:sy n="115" d="100"/>
        </p:scale>
        <p:origin x="1410"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5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C1EE4D-B94E-4AED-A7CD-FE80B9345535}" type="datetimeFigureOut">
              <a:rPr lang="en-CA" smtClean="0"/>
              <a:t>2019-04-18</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26753-7457-4994-A0D2-DC6B3CDB0E6A}" type="slidenum">
              <a:rPr lang="en-CA" smtClean="0"/>
              <a:t>‹#›</a:t>
            </a:fld>
            <a:endParaRPr lang="en-CA" dirty="0"/>
          </a:p>
        </p:txBody>
      </p:sp>
    </p:spTree>
    <p:extLst>
      <p:ext uri="{BB962C8B-B14F-4D97-AF65-F5344CB8AC3E}">
        <p14:creationId xmlns:p14="http://schemas.microsoft.com/office/powerpoint/2010/main" val="56204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CA"/>
          </a:p>
        </p:txBody>
      </p:sp>
      <p:sp>
        <p:nvSpPr>
          <p:cNvPr id="4" name="Slide Number Placeholder 3"/>
          <p:cNvSpPr>
            <a:spLocks noGrp="1"/>
          </p:cNvSpPr>
          <p:nvPr>
            <p:ph type="sldNum" sz="quarter" idx="10"/>
          </p:nvPr>
        </p:nvSpPr>
        <p:spPr/>
        <p:txBody>
          <a:bodyPr/>
          <a:lstStyle/>
          <a:p>
            <a:fld id="{0FD26753-7457-4994-A0D2-DC6B3CDB0E6A}" type="slidenum">
              <a:rPr lang="en-CA" smtClean="0"/>
              <a:t>1</a:t>
            </a:fld>
            <a:endParaRPr lang="en-CA" dirty="0"/>
          </a:p>
        </p:txBody>
      </p:sp>
    </p:spTree>
    <p:extLst>
      <p:ext uri="{BB962C8B-B14F-4D97-AF65-F5344CB8AC3E}">
        <p14:creationId xmlns:p14="http://schemas.microsoft.com/office/powerpoint/2010/main" val="373923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References </a:t>
            </a:r>
          </a:p>
          <a:p>
            <a:r>
              <a:rPr lang="en-CA" sz="1200" b="0" i="0" u="none" strike="noStrike" kern="1200" baseline="0" dirty="0">
                <a:solidFill>
                  <a:schemeClr val="tx1"/>
                </a:solidFill>
                <a:latin typeface="+mn-lt"/>
                <a:ea typeface="+mn-ea"/>
                <a:cs typeface="+mn-cs"/>
              </a:rPr>
              <a:t>1. Dallaspezia S, Benedetti F. Sleep deprivation therapy for depression. Curr Top Behav Neurosci. 2015;25:483-502.</a:t>
            </a:r>
          </a:p>
          <a:p>
            <a:r>
              <a:rPr lang="en-CA" sz="1200" b="0" i="0" u="none" strike="noStrike" kern="1200" baseline="0" dirty="0">
                <a:solidFill>
                  <a:schemeClr val="tx1"/>
                </a:solidFill>
                <a:latin typeface="+mn-lt"/>
                <a:ea typeface="+mn-ea"/>
                <a:cs typeface="+mn-cs"/>
              </a:rPr>
              <a:t>2. Ravindran AV, da Silva TL. Complementary and alternative therapies as add-on to pharmacotherapy for mood and anxiety disorders: a systematic review. J Affect Disord. 2013;150:707-719.</a:t>
            </a:r>
          </a:p>
          <a:p>
            <a:r>
              <a:rPr lang="en-CA" sz="1200" b="0" i="0" u="none" strike="noStrike" kern="1200" baseline="0" dirty="0">
                <a:solidFill>
                  <a:schemeClr val="tx1"/>
                </a:solidFill>
                <a:latin typeface="+mn-lt"/>
                <a:ea typeface="+mn-ea"/>
                <a:cs typeface="+mn-cs"/>
              </a:rPr>
              <a:t>3. Martiny K, Refsgaard E, Lund V, et al. The day-to-day acute effect of wake therapy in patients with major depression using the HAM-D6 as primary outcome measure: results from a randomised controlled trial. PLoS One. 2013;8:e67264.</a:t>
            </a:r>
          </a:p>
          <a:p>
            <a:r>
              <a:rPr lang="en-CA" sz="1200" b="0" i="0" u="none" strike="noStrike" kern="1200" baseline="0" dirty="0">
                <a:solidFill>
                  <a:schemeClr val="tx1"/>
                </a:solidFill>
                <a:latin typeface="+mn-lt"/>
                <a:ea typeface="+mn-ea"/>
                <a:cs typeface="+mn-cs"/>
              </a:rPr>
              <a:t>4. Moscovici L, Kotler M. A multistage chronobiologic intervention for the treatment of depression: a pilot study. J Affect Disord. 2009;116:201-207.</a:t>
            </a:r>
          </a:p>
          <a:p>
            <a:r>
              <a:rPr lang="en-CA" sz="1200" b="0" i="0" u="none" strike="noStrike" kern="1200" baseline="0" dirty="0">
                <a:solidFill>
                  <a:schemeClr val="tx1"/>
                </a:solidFill>
                <a:latin typeface="+mn-lt"/>
                <a:ea typeface="+mn-ea"/>
                <a:cs typeface="+mn-cs"/>
              </a:rPr>
              <a:t>5. Boyce P, Hopwood M. Manipulating melatonin in managing mood. Acta Psychiatr Scand. 2013;444(Suppl 130):16-23.</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10</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References</a:t>
            </a:r>
          </a:p>
          <a:p>
            <a:r>
              <a:rPr lang="en-CA" sz="1200" b="0" i="0" u="none" strike="noStrike" kern="1200" baseline="0" dirty="0">
                <a:solidFill>
                  <a:schemeClr val="tx1"/>
                </a:solidFill>
                <a:latin typeface="+mn-lt"/>
                <a:ea typeface="+mn-ea"/>
                <a:cs typeface="+mn-cs"/>
              </a:rPr>
              <a:t>1. Dallaspezia S, Benedetti F. Sleep deprivation therapy for depression. Curr Top Behav Neurosci. 2015;25:483-502.</a:t>
            </a:r>
          </a:p>
          <a:p>
            <a:r>
              <a:rPr lang="en-CA" sz="1200" b="0" i="0" u="none" strike="noStrike" kern="1200" baseline="0" dirty="0">
                <a:solidFill>
                  <a:schemeClr val="tx1"/>
                </a:solidFill>
                <a:latin typeface="+mn-lt"/>
                <a:ea typeface="+mn-ea"/>
                <a:cs typeface="+mn-cs"/>
              </a:rPr>
              <a:t>2. Ravindran AV, da Silva TL. Complementary and alternative therapies as add-on to pharmacotherapy for mood and anxiety disorders: a systematic review. J Affect Disord. 2013;150:707-719.</a:t>
            </a:r>
          </a:p>
          <a:p>
            <a:r>
              <a:rPr lang="en-CA" sz="1200" b="0" i="0" u="none" strike="noStrike" kern="1200" baseline="0" dirty="0">
                <a:solidFill>
                  <a:schemeClr val="tx1"/>
                </a:solidFill>
                <a:latin typeface="+mn-lt"/>
                <a:ea typeface="+mn-ea"/>
                <a:cs typeface="+mn-cs"/>
              </a:rPr>
              <a:t>4. Moscovici L, Kotler M. A multistage chronobiologic intervention for the treatment of depression: a pilot study. J Affect Disord. 2009;116:201-207.</a:t>
            </a:r>
          </a:p>
          <a:p>
            <a:r>
              <a:rPr lang="en-CA" sz="1200" b="0" i="0" u="none" strike="noStrike" kern="1200" baseline="0" dirty="0">
                <a:solidFill>
                  <a:schemeClr val="tx1"/>
                </a:solidFill>
                <a:latin typeface="+mn-lt"/>
                <a:ea typeface="+mn-ea"/>
                <a:cs typeface="+mn-cs"/>
              </a:rPr>
              <a:t>5. Boyce P, Hopwood M. Manipulating melatonin in managing mood. Acta Psychiatr Scand. 2013;444(Suppl 130):16-23.</a:t>
            </a:r>
            <a:endParaRPr lang="en-CA" dirty="0"/>
          </a:p>
          <a:p>
            <a:r>
              <a:rPr lang="en-CA" sz="1200" b="0" i="0" u="none" strike="noStrike" kern="1200" baseline="0" dirty="0">
                <a:solidFill>
                  <a:schemeClr val="tx1"/>
                </a:solidFill>
                <a:latin typeface="+mn-lt"/>
                <a:ea typeface="+mn-ea"/>
                <a:cs typeface="+mn-cs"/>
              </a:rPr>
              <a:t>6. Bunney BG, Bunney WE. Rapid-acting antidepressant strategies: mechanisms of action. Int J Neuropsychopharmacol. 2012;15:695-713.</a:t>
            </a:r>
          </a:p>
          <a:p>
            <a:r>
              <a:rPr lang="en-CA" sz="1200" b="0" i="0" u="none" strike="noStrike" kern="1200" baseline="0" dirty="0">
                <a:solidFill>
                  <a:schemeClr val="tx1"/>
                </a:solidFill>
                <a:latin typeface="+mn-lt"/>
                <a:ea typeface="+mn-ea"/>
                <a:cs typeface="+mn-cs"/>
              </a:rPr>
              <a:t>7. Echizenya M, Suda H, Takeshima M, et al. Total sleep deprivation followed by sleep phase advance and bright light therapy in drug-resistant mood disorders. J Affect Disord. 2013;144:28-33.</a:t>
            </a:r>
          </a:p>
          <a:p>
            <a:r>
              <a:rPr lang="en-CA" sz="1200" b="0" i="0" u="none" strike="noStrike" kern="1200" baseline="0" dirty="0">
                <a:solidFill>
                  <a:schemeClr val="tx1"/>
                </a:solidFill>
                <a:latin typeface="+mn-lt"/>
                <a:ea typeface="+mn-ea"/>
                <a:cs typeface="+mn-cs"/>
              </a:rPr>
              <a:t>8. Sahlem GL, Kalivas B, Fox JB, et al. Adjunctive triple chronotherapy (combined total sleep deprivation, sleep phase advance, and bright light therapy) rapidly improves mood and suicidality in suicidal depressed inpatients: an open label pilot </a:t>
            </a:r>
            <a:r>
              <a:rPr lang="pl-PL" sz="1200" b="0" i="0" u="none" strike="noStrike" kern="1200" baseline="0" dirty="0">
                <a:solidFill>
                  <a:schemeClr val="tx1"/>
                </a:solidFill>
                <a:latin typeface="+mn-lt"/>
                <a:ea typeface="+mn-ea"/>
                <a:cs typeface="+mn-cs"/>
              </a:rPr>
              <a:t>study. J Psychiatry Res. 2014;59:101-107.</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11</a:t>
            </a:fld>
            <a:endParaRPr lang="en-CA" dirty="0"/>
          </a:p>
        </p:txBody>
      </p:sp>
    </p:spTree>
    <p:extLst>
      <p:ext uri="{BB962C8B-B14F-4D97-AF65-F5344CB8AC3E}">
        <p14:creationId xmlns:p14="http://schemas.microsoft.com/office/powerpoint/2010/main" val="3542342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References</a:t>
            </a:r>
          </a:p>
          <a:p>
            <a:pPr marL="228600" indent="-228600">
              <a:buAutoNum type="arabicPeriod"/>
            </a:pPr>
            <a:r>
              <a:rPr lang="en-CA" sz="1200" b="0" i="0" u="none" strike="noStrike" kern="1200" baseline="0" dirty="0">
                <a:solidFill>
                  <a:schemeClr val="tx1"/>
                </a:solidFill>
                <a:latin typeface="+mn-lt"/>
                <a:ea typeface="+mn-ea"/>
                <a:cs typeface="+mn-cs"/>
              </a:rPr>
              <a:t>Martiny K, Refsgaard E, Lund V, et al. A 9-week randomized trial comparing a chronotherapeutic intervention (wake and light therapy) to exercise in major depressive disorder patients treated with duloxetine. J Clin Psychiatry. 2012;73:1234-1242.</a:t>
            </a:r>
          </a:p>
          <a:p>
            <a:pPr marL="228600" indent="-228600">
              <a:buAutoNum type="arabicPeriod"/>
            </a:pPr>
            <a:r>
              <a:rPr lang="en-CA" sz="1200" b="0" i="0" u="none" strike="noStrike" kern="1200" baseline="0" dirty="0">
                <a:solidFill>
                  <a:schemeClr val="tx1"/>
                </a:solidFill>
                <a:latin typeface="+mn-lt"/>
                <a:ea typeface="+mn-ea"/>
                <a:cs typeface="+mn-cs"/>
              </a:rPr>
              <a:t>Dallaspezia S, Benedetti F. Chronobiological therapy for mood disorders. Expert Rev Neurother. 2011;11:961-970.</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12</a:t>
            </a:fld>
            <a:endParaRPr lang="en-CA" dirty="0"/>
          </a:p>
        </p:txBody>
      </p:sp>
    </p:spTree>
    <p:extLst>
      <p:ext uri="{BB962C8B-B14F-4D97-AF65-F5344CB8AC3E}">
        <p14:creationId xmlns:p14="http://schemas.microsoft.com/office/powerpoint/2010/main" val="3542342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References</a:t>
            </a:r>
          </a:p>
          <a:p>
            <a:r>
              <a:rPr lang="en-CA" sz="1200" b="0" i="0" u="none" strike="noStrike" kern="1200" baseline="0" dirty="0">
                <a:solidFill>
                  <a:schemeClr val="tx1"/>
                </a:solidFill>
                <a:latin typeface="+mn-lt"/>
                <a:ea typeface="+mn-ea"/>
                <a:cs typeface="+mn-cs"/>
              </a:rPr>
              <a:t>1. Cooney GM, Dwan K, Greig CA, et al. Exercise for depression. Cochrane Database Syst Rev. 2013;9:CD004366.</a:t>
            </a:r>
          </a:p>
          <a:p>
            <a:r>
              <a:rPr lang="en-CA" sz="1200" b="0" i="0" u="none" strike="noStrike" kern="1200" baseline="0" dirty="0">
                <a:solidFill>
                  <a:schemeClr val="tx1"/>
                </a:solidFill>
                <a:latin typeface="+mn-lt"/>
                <a:ea typeface="+mn-ea"/>
                <a:cs typeface="+mn-cs"/>
              </a:rPr>
              <a:t>2. Nystrom MB, Neely G, Hassmen P, et al. Treating major depression with physical activity: a systematic overview with recommendations. Cogn Behav Ther. 2015;44:341-352.</a:t>
            </a:r>
          </a:p>
          <a:p>
            <a:r>
              <a:rPr lang="en-CA" sz="1200" b="0" i="0" u="none" strike="noStrike" kern="1200" baseline="0" dirty="0">
                <a:solidFill>
                  <a:schemeClr val="tx1"/>
                </a:solidFill>
                <a:latin typeface="+mn-lt"/>
                <a:ea typeface="+mn-ea"/>
                <a:cs typeface="+mn-cs"/>
              </a:rPr>
              <a:t>3. Stanton R, Reaburn P. Exercise and the treatment of depression: a review of the exercise program variables. J Sci Med Sport. 2014;17:177-182.</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13</a:t>
            </a:fld>
            <a:endParaRPr lang="en-CA" dirty="0"/>
          </a:p>
        </p:txBody>
      </p:sp>
    </p:spTree>
    <p:extLst>
      <p:ext uri="{BB962C8B-B14F-4D97-AF65-F5344CB8AC3E}">
        <p14:creationId xmlns:p14="http://schemas.microsoft.com/office/powerpoint/2010/main" val="3542342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References</a:t>
            </a:r>
          </a:p>
          <a:p>
            <a:r>
              <a:rPr lang="en-CA" sz="1200" b="0" i="0" u="none" strike="noStrike" kern="1200" baseline="0" dirty="0">
                <a:solidFill>
                  <a:schemeClr val="tx1"/>
                </a:solidFill>
                <a:latin typeface="+mn-lt"/>
                <a:ea typeface="+mn-ea"/>
                <a:cs typeface="+mn-cs"/>
              </a:rPr>
              <a:t>1. Stanton R, Reaburn P, Happell B. Is cardiovascular or resistance exercise better to treat patients with depression? A narrative review. Issues Ment Health Nurs. 2013;34:531-538.</a:t>
            </a:r>
          </a:p>
          <a:p>
            <a:r>
              <a:rPr lang="en-CA" sz="1200" b="0" i="0" u="none" strike="noStrike" kern="1200" baseline="0" dirty="0">
                <a:solidFill>
                  <a:schemeClr val="tx1"/>
                </a:solidFill>
                <a:latin typeface="+mn-lt"/>
                <a:ea typeface="+mn-ea"/>
                <a:cs typeface="+mn-cs"/>
              </a:rPr>
              <a:t>2. Moscovici L, Kotler M. A multistage chronobiologic intervention for the treatment of depression: a pilot study. J Affect Disord. 2009;116:201-207.</a:t>
            </a:r>
          </a:p>
          <a:p>
            <a:r>
              <a:rPr lang="en-CA" sz="1200" b="0" i="0" u="none" strike="noStrike" kern="1200" baseline="0" dirty="0">
                <a:solidFill>
                  <a:schemeClr val="tx1"/>
                </a:solidFill>
                <a:latin typeface="+mn-lt"/>
                <a:ea typeface="+mn-ea"/>
                <a:cs typeface="+mn-cs"/>
              </a:rPr>
              <a:t>3. Dallaspezia S, Benedetti F. Chronobiological therapy for mood disorders. Expert Rev Neurother. 2011;11:961-970.</a:t>
            </a:r>
          </a:p>
          <a:p>
            <a:r>
              <a:rPr lang="en-CA" sz="1200" b="0" i="0" u="none" strike="noStrike" kern="1200" baseline="0" dirty="0">
                <a:solidFill>
                  <a:schemeClr val="tx1"/>
                </a:solidFill>
                <a:latin typeface="+mn-lt"/>
                <a:ea typeface="+mn-ea"/>
                <a:cs typeface="+mn-cs"/>
              </a:rPr>
              <a:t>4. Cooney GM, Dwan K, Greig CA, et al. Exercise for depression. Cochrane Database Syst Rev. 2013;9:CD004366.</a:t>
            </a:r>
          </a:p>
          <a:p>
            <a:r>
              <a:rPr lang="en-CA" sz="1200" b="0" i="0" u="none" strike="noStrike" kern="1200" baseline="0" dirty="0">
                <a:solidFill>
                  <a:schemeClr val="tx1"/>
                </a:solidFill>
                <a:latin typeface="+mn-lt"/>
                <a:ea typeface="+mn-ea"/>
                <a:cs typeface="+mn-cs"/>
              </a:rPr>
              <a:t>5. Krogh J, Nordentoft M, Sterne JAC, et al. The effect of exercise in clinically depressed adults: systematic review and meta-analysis of randomized controlled trials. J Clin Psychiatry. 2011;72:529-538.</a:t>
            </a:r>
          </a:p>
          <a:p>
            <a:r>
              <a:rPr lang="en-CA" sz="1200" b="0" i="0" u="none" strike="noStrike" kern="1200" baseline="0" dirty="0">
                <a:solidFill>
                  <a:schemeClr val="tx1"/>
                </a:solidFill>
                <a:latin typeface="+mn-lt"/>
                <a:ea typeface="+mn-ea"/>
                <a:cs typeface="+mn-cs"/>
              </a:rPr>
              <a:t>6. Josefsson T, Lindwall M, Archer T. Physical exercise intervention in depressive disorders: meta-analysis and systematic review. Scand J Med Sci Sports. 2014;24:259-272.</a:t>
            </a:r>
          </a:p>
          <a:p>
            <a:r>
              <a:rPr lang="pt-BR" sz="1200" b="0" i="0" u="none" strike="noStrike" kern="1200" baseline="0" dirty="0">
                <a:solidFill>
                  <a:schemeClr val="tx1"/>
                </a:solidFill>
                <a:latin typeface="+mn-lt"/>
                <a:ea typeface="+mn-ea"/>
                <a:cs typeface="+mn-cs"/>
              </a:rPr>
              <a:t>7. Silveira H, Moraes H, Oliveira N, et al. Physical exercise and </a:t>
            </a:r>
            <a:r>
              <a:rPr lang="en-CA" sz="1200" b="0" i="0" u="none" strike="noStrike" kern="1200" baseline="0" dirty="0">
                <a:solidFill>
                  <a:schemeClr val="tx1"/>
                </a:solidFill>
                <a:latin typeface="+mn-lt"/>
                <a:ea typeface="+mn-ea"/>
                <a:cs typeface="+mn-cs"/>
              </a:rPr>
              <a:t>clinically depressed patients: a systematic review and metaanalysis. Neuropsychobiology. 2013;67:61-68.</a:t>
            </a:r>
          </a:p>
          <a:p>
            <a:r>
              <a:rPr lang="en-CA" sz="1200" b="0" i="0" u="none" strike="noStrike" kern="1200" baseline="0" dirty="0">
                <a:solidFill>
                  <a:schemeClr val="tx1"/>
                </a:solidFill>
                <a:latin typeface="+mn-lt"/>
                <a:ea typeface="+mn-ea"/>
                <a:cs typeface="+mn-cs"/>
              </a:rPr>
              <a:t>8. Rosenbaum S, Tiedemann A, Sherrington C, et al. Physical activity interventions for people with mental illness: a systematic review and meta-analysis. J Clin Psychiatry. 2014;75:964-974.</a:t>
            </a:r>
          </a:p>
          <a:p>
            <a:r>
              <a:rPr lang="en-CA" sz="1200" b="0" i="0" u="none" strike="noStrike" kern="1200" baseline="0" dirty="0">
                <a:solidFill>
                  <a:schemeClr val="tx1"/>
                </a:solidFill>
                <a:latin typeface="+mn-lt"/>
                <a:ea typeface="+mn-ea"/>
                <a:cs typeface="+mn-cs"/>
              </a:rPr>
              <a:t>9. Danielsson L, Noras AM, WaernM, et al. Exercise in the treatment of major depression: a systematic review grading the quality of evidence. Physiother Theory Pract. 2013;29:573-585.</a:t>
            </a:r>
            <a:endParaRPr lang="en-CA" dirty="0"/>
          </a:p>
          <a:p>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14</a:t>
            </a:fld>
            <a:endParaRPr lang="en-CA" dirty="0"/>
          </a:p>
        </p:txBody>
      </p:sp>
    </p:spTree>
    <p:extLst>
      <p:ext uri="{BB962C8B-B14F-4D97-AF65-F5344CB8AC3E}">
        <p14:creationId xmlns:p14="http://schemas.microsoft.com/office/powerpoint/2010/main" val="3542342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References</a:t>
            </a:r>
          </a:p>
          <a:p>
            <a:r>
              <a:rPr lang="en-CA" sz="1200" b="0" i="0" u="none" strike="noStrike" kern="1200" baseline="0" dirty="0">
                <a:solidFill>
                  <a:schemeClr val="tx1"/>
                </a:solidFill>
                <a:latin typeface="+mn-lt"/>
                <a:ea typeface="+mn-ea"/>
                <a:cs typeface="+mn-cs"/>
              </a:rPr>
              <a:t>1. Stubbs B, Vancampfort D, Rosenbaum S, et al. Dropout from exercise randomized controlled trials among people with depression: a meta-analysis and meta regression. J Affect Disord 2015;190:457-466.</a:t>
            </a:r>
          </a:p>
          <a:p>
            <a:r>
              <a:rPr lang="en-CA" sz="1200" b="0" i="0" u="none" strike="noStrike" kern="1200" baseline="0" dirty="0">
                <a:solidFill>
                  <a:schemeClr val="tx1"/>
                </a:solidFill>
                <a:latin typeface="+mn-lt"/>
                <a:ea typeface="+mn-ea"/>
                <a:cs typeface="+mn-cs"/>
              </a:rPr>
              <a:t>2. Mammen G, Faulkner G. Physical activity and the prevention of depression: a systematic review of prospective studies. Am J Prev Med. 2013;45:649-657.</a:t>
            </a:r>
          </a:p>
          <a:p>
            <a:r>
              <a:rPr lang="en-CA" sz="1200" b="0" i="0" u="none" strike="noStrike" kern="1200" baseline="0" dirty="0">
                <a:solidFill>
                  <a:schemeClr val="tx1"/>
                </a:solidFill>
                <a:latin typeface="+mn-lt"/>
                <a:ea typeface="+mn-ea"/>
                <a:cs typeface="+mn-cs"/>
              </a:rPr>
              <a:t>3. Cooney GM, Dwan K, Greig CA, et al. Exercise for depression. Cochrane Database Syst Rev. 2013;9:CD004366.</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15</a:t>
            </a:fld>
            <a:endParaRPr lang="en-CA" dirty="0"/>
          </a:p>
        </p:txBody>
      </p:sp>
    </p:spTree>
    <p:extLst>
      <p:ext uri="{BB962C8B-B14F-4D97-AF65-F5344CB8AC3E}">
        <p14:creationId xmlns:p14="http://schemas.microsoft.com/office/powerpoint/2010/main" val="906169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References</a:t>
            </a:r>
          </a:p>
          <a:p>
            <a:r>
              <a:rPr lang="en-CA" sz="1200" b="0" i="0" u="none" strike="noStrike" kern="1200" baseline="0" dirty="0">
                <a:solidFill>
                  <a:schemeClr val="tx1"/>
                </a:solidFill>
                <a:latin typeface="+mn-lt"/>
                <a:ea typeface="+mn-ea"/>
                <a:cs typeface="+mn-cs"/>
              </a:rPr>
              <a:t>1. Pilkington K, Kirkwood G, Rampes H, et al. Yoga for depression: the research evidence. J Affect Disord. 2005;89:13-24.</a:t>
            </a:r>
          </a:p>
          <a:p>
            <a:r>
              <a:rPr lang="en-CA" sz="1200" b="0" i="0" u="none" strike="noStrike" kern="1200" baseline="0" dirty="0">
                <a:solidFill>
                  <a:schemeClr val="tx1"/>
                </a:solidFill>
                <a:latin typeface="+mn-lt"/>
                <a:ea typeface="+mn-ea"/>
                <a:cs typeface="+mn-cs"/>
              </a:rPr>
              <a:t>2. Cramer H, Lauche R, Langhorst, et al. Yoga for depression: a systematic review and meta-analysis. Depress Anxiety. 2013;11:1068-1083.</a:t>
            </a:r>
          </a:p>
          <a:p>
            <a:r>
              <a:rPr lang="en-CA" sz="1200" b="0" i="0" u="none" strike="noStrike" kern="1200" baseline="0" dirty="0">
                <a:solidFill>
                  <a:schemeClr val="tx1"/>
                </a:solidFill>
                <a:latin typeface="+mn-lt"/>
                <a:ea typeface="+mn-ea"/>
                <a:cs typeface="+mn-cs"/>
              </a:rPr>
              <a:t>3. Brown RP, Gerbarg PL. Sudarshan Kriya Yoga breathing in the treatment of stress, anxiety and depression: Part I—Neurophysiologic</a:t>
            </a:r>
          </a:p>
          <a:p>
            <a:r>
              <a:rPr lang="en-CA" sz="1200" b="0" i="0" u="none" strike="noStrike" kern="1200" baseline="0" dirty="0">
                <a:solidFill>
                  <a:schemeClr val="tx1"/>
                </a:solidFill>
                <a:latin typeface="+mn-lt"/>
                <a:ea typeface="+mn-ea"/>
                <a:cs typeface="+mn-cs"/>
              </a:rPr>
              <a:t>model. J Altern Complement Med. 2005;11:189-201.</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16</a:t>
            </a:fld>
            <a:endParaRPr lang="en-CA" dirty="0"/>
          </a:p>
        </p:txBody>
      </p:sp>
    </p:spTree>
    <p:extLst>
      <p:ext uri="{BB962C8B-B14F-4D97-AF65-F5344CB8AC3E}">
        <p14:creationId xmlns:p14="http://schemas.microsoft.com/office/powerpoint/2010/main" val="906169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References</a:t>
            </a:r>
          </a:p>
          <a:p>
            <a:r>
              <a:rPr lang="en-CA" sz="1200" b="0" i="0" u="none" strike="noStrike" kern="1200" baseline="0" dirty="0">
                <a:solidFill>
                  <a:schemeClr val="tx1"/>
                </a:solidFill>
                <a:latin typeface="+mn-lt"/>
                <a:ea typeface="+mn-ea"/>
                <a:cs typeface="+mn-cs"/>
              </a:rPr>
              <a:t>1. Pilkington K, Kirkwood G, Rampes H, et al. Yoga for depression: the research evidence. J Affect Disord. 2005;89:13-24.</a:t>
            </a:r>
          </a:p>
          <a:p>
            <a:r>
              <a:rPr lang="en-CA" sz="1200" b="0" i="0" u="none" strike="noStrike" kern="1200" baseline="0" dirty="0">
                <a:solidFill>
                  <a:schemeClr val="tx1"/>
                </a:solidFill>
                <a:latin typeface="+mn-lt"/>
                <a:ea typeface="+mn-ea"/>
                <a:cs typeface="+mn-cs"/>
              </a:rPr>
              <a:t>2. Cramer H, Lauche R, Langhorst, et al. Yoga for depression: a systematic review and meta-analysis. Depress Anxiety. 2013;11:1068-1083.</a:t>
            </a:r>
          </a:p>
        </p:txBody>
      </p:sp>
      <p:sp>
        <p:nvSpPr>
          <p:cNvPr id="4" name="Slide Number Placeholder 3"/>
          <p:cNvSpPr>
            <a:spLocks noGrp="1"/>
          </p:cNvSpPr>
          <p:nvPr>
            <p:ph type="sldNum" sz="quarter" idx="10"/>
          </p:nvPr>
        </p:nvSpPr>
        <p:spPr/>
        <p:txBody>
          <a:bodyPr/>
          <a:lstStyle/>
          <a:p>
            <a:fld id="{0FD26753-7457-4994-A0D2-DC6B3CDB0E6A}" type="slidenum">
              <a:rPr lang="en-CA" smtClean="0"/>
              <a:t>17</a:t>
            </a:fld>
            <a:endParaRPr lang="en-CA" dirty="0"/>
          </a:p>
        </p:txBody>
      </p:sp>
    </p:spTree>
    <p:extLst>
      <p:ext uri="{BB962C8B-B14F-4D97-AF65-F5344CB8AC3E}">
        <p14:creationId xmlns:p14="http://schemas.microsoft.com/office/powerpoint/2010/main" val="906169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Reference</a:t>
            </a:r>
          </a:p>
          <a:p>
            <a:r>
              <a:rPr lang="en-CA" sz="1200" b="0" i="0" u="none" strike="noStrike" kern="1200" baseline="0" dirty="0">
                <a:solidFill>
                  <a:schemeClr val="tx1"/>
                </a:solidFill>
                <a:latin typeface="+mn-lt"/>
                <a:ea typeface="+mn-ea"/>
                <a:cs typeface="+mn-cs"/>
              </a:rPr>
              <a:t>Smith CA, Hay PP, Macpherson H. Acupuncture for depression. Cochrane Database Syst Rev. 2010;1:CD004046.</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18</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mn-lt"/>
                <a:ea typeface="+mn-ea"/>
                <a:cs typeface="+mn-cs"/>
              </a:rPr>
              <a:t>1. Smith CA, Hay PP, Macpherson H. Acupuncture for depression. Cochrane Database Syst Rev. 2010;1:CD004046.</a:t>
            </a:r>
            <a:endParaRPr lang="en-CA" dirty="0"/>
          </a:p>
          <a:p>
            <a:r>
              <a:rPr lang="en-CA" sz="1200" b="0" i="0" u="none" strike="noStrike" kern="1200" baseline="0" dirty="0">
                <a:solidFill>
                  <a:schemeClr val="tx1"/>
                </a:solidFill>
                <a:latin typeface="+mn-lt"/>
                <a:ea typeface="+mn-ea"/>
                <a:cs typeface="+mn-cs"/>
              </a:rPr>
              <a:t>2. Quah-Smith I, Smith C, Crawford JD, et al. Laser acupuncture for depression: a randomized double blind controlled trial using low intensity laser intervention. J Affect Disord. 2013;148:179-187.</a:t>
            </a:r>
          </a:p>
          <a:p>
            <a:r>
              <a:rPr lang="en-CA" sz="1200" b="0" i="0" u="none" strike="noStrike" kern="1200" baseline="0" dirty="0">
                <a:solidFill>
                  <a:schemeClr val="tx1"/>
                </a:solidFill>
                <a:latin typeface="+mn-lt"/>
                <a:ea typeface="+mn-ea"/>
                <a:cs typeface="+mn-cs"/>
              </a:rPr>
              <a:t>3. Wu J, Yeung AS, Schnyer R, et al. Acupuncture for depression: a review of clinical applications. Can J Psychiatry. 2012;57:397-405.</a:t>
            </a:r>
          </a:p>
          <a:p>
            <a:r>
              <a:rPr lang="en-CA" sz="1200" b="0" i="0" u="none" strike="noStrike" kern="1200" baseline="0" dirty="0">
                <a:solidFill>
                  <a:schemeClr val="tx1"/>
                </a:solidFill>
                <a:latin typeface="+mn-lt"/>
                <a:ea typeface="+mn-ea"/>
                <a:cs typeface="+mn-cs"/>
              </a:rPr>
              <a:t>4. Chan YY, Lo WY, Yang SN, et al. The benefit of combined acupuncture and antidepressant medication for depression: a systematic review and meta-analysis. J Affect Disord. 2015;176:106-107.</a:t>
            </a:r>
          </a:p>
          <a:p>
            <a:r>
              <a:rPr lang="en-CA" sz="1200" b="0" i="0" u="none" strike="noStrike" kern="1200" baseline="0" dirty="0">
                <a:solidFill>
                  <a:schemeClr val="tx1"/>
                </a:solidFill>
                <a:latin typeface="+mn-lt"/>
                <a:ea typeface="+mn-ea"/>
                <a:cs typeface="+mn-cs"/>
              </a:rPr>
              <a:t>5. MacPherson H, Richmond S, Bland M, et al. Acupuncture and counseling for depression in primary care: a randomized controlled trial. PLoS Med. 2013;10:e1001518.</a:t>
            </a:r>
          </a:p>
          <a:p>
            <a:r>
              <a:rPr lang="en-CA" sz="1200" b="0" i="0" u="none" strike="noStrike" kern="1200" baseline="0" dirty="0">
                <a:solidFill>
                  <a:schemeClr val="tx1"/>
                </a:solidFill>
                <a:latin typeface="+mn-lt"/>
                <a:ea typeface="+mn-ea"/>
                <a:cs typeface="+mn-cs"/>
              </a:rPr>
              <a:t>6. Zhang ZJ, Chen HY, Yip KC, et al. The effectiveness and safety of acupuncture therapy in depressive disorders: systematic review and meta-analysis. J Affect Disord. 2010;124:9-21.</a:t>
            </a:r>
          </a:p>
          <a:p>
            <a:r>
              <a:rPr lang="en-CA" sz="1200" b="0" i="0" u="none" strike="noStrike" kern="1200" baseline="0" dirty="0">
                <a:solidFill>
                  <a:schemeClr val="tx1"/>
                </a:solidFill>
                <a:latin typeface="+mn-lt"/>
                <a:ea typeface="+mn-ea"/>
                <a:cs typeface="+mn-cs"/>
              </a:rPr>
              <a:t>7. Boutron I, Tubach F, Giraudeau B, et al. Blinding was judged more difficult to achieve and maintain in nonpharmacologic than pharmacologic trials. J Clin Epidemiol. 2004;57:543-550.</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19</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CA"/>
          </a:p>
        </p:txBody>
      </p:sp>
      <p:sp>
        <p:nvSpPr>
          <p:cNvPr id="4" name="Slide Number Placeholder 3"/>
          <p:cNvSpPr>
            <a:spLocks noGrp="1"/>
          </p:cNvSpPr>
          <p:nvPr>
            <p:ph type="sldNum" sz="quarter" idx="10"/>
          </p:nvPr>
        </p:nvSpPr>
        <p:spPr/>
        <p:txBody>
          <a:bodyPr/>
          <a:lstStyle/>
          <a:p>
            <a:fld id="{0FD26753-7457-4994-A0D2-DC6B3CDB0E6A}" type="slidenum">
              <a:rPr lang="en-CA" smtClean="0"/>
              <a:t>2</a:t>
            </a:fld>
            <a:endParaRPr lang="en-CA" dirty="0"/>
          </a:p>
        </p:txBody>
      </p:sp>
    </p:spTree>
    <p:extLst>
      <p:ext uri="{BB962C8B-B14F-4D97-AF65-F5344CB8AC3E}">
        <p14:creationId xmlns:p14="http://schemas.microsoft.com/office/powerpoint/2010/main" val="1956315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References</a:t>
            </a:r>
          </a:p>
          <a:p>
            <a:r>
              <a:rPr lang="en-CA" sz="1200" b="0" i="0" u="none" strike="noStrike" kern="1200" baseline="0" dirty="0">
                <a:solidFill>
                  <a:schemeClr val="tx1"/>
                </a:solidFill>
                <a:latin typeface="+mn-lt"/>
                <a:ea typeface="+mn-ea"/>
                <a:cs typeface="+mn-cs"/>
              </a:rPr>
              <a:t>1. Sarris J, Panossian A, Schweitzer I, et al. Herbal medicine for depression, anxiety, and insomnia: a review of psychopharmacology and clinical evidence. Eur Neuropsychopharmacol. 2011;21:841-860.</a:t>
            </a:r>
          </a:p>
          <a:p>
            <a:r>
              <a:rPr lang="en-CA" sz="1200" b="0" i="0" u="none" strike="noStrike" kern="1200" baseline="0" dirty="0">
                <a:solidFill>
                  <a:schemeClr val="tx1"/>
                </a:solidFill>
                <a:latin typeface="+mn-lt"/>
                <a:ea typeface="+mn-ea"/>
                <a:cs typeface="+mn-cs"/>
              </a:rPr>
              <a:t>2. Butterweck V, Schmidt M. The mechanisms of action of St. </a:t>
            </a:r>
            <a:r>
              <a:rPr lang="de-DE" sz="1200" b="0" i="0" u="none" strike="noStrike" kern="1200" baseline="0" dirty="0">
                <a:solidFill>
                  <a:schemeClr val="tx1"/>
                </a:solidFill>
                <a:latin typeface="+mn-lt"/>
                <a:ea typeface="+mn-ea"/>
                <a:cs typeface="+mn-cs"/>
              </a:rPr>
              <a:t>John’s wort: an update. Wien Med Wochenschr. 2015;165:</a:t>
            </a:r>
            <a:r>
              <a:rPr lang="en-CA" sz="1200" b="0" i="0" u="none" strike="noStrike" kern="1200" baseline="0" dirty="0">
                <a:solidFill>
                  <a:schemeClr val="tx1"/>
                </a:solidFill>
                <a:latin typeface="+mn-lt"/>
                <a:ea typeface="+mn-ea"/>
                <a:cs typeface="+mn-cs"/>
              </a:rPr>
              <a:t>229-235.</a:t>
            </a:r>
          </a:p>
          <a:p>
            <a:r>
              <a:rPr lang="en-CA" sz="1200" b="0" i="0" u="none" strike="noStrike" kern="1200" baseline="0" dirty="0">
                <a:solidFill>
                  <a:schemeClr val="tx1"/>
                </a:solidFill>
                <a:latin typeface="+mn-lt"/>
                <a:ea typeface="+mn-ea"/>
                <a:cs typeface="+mn-cs"/>
              </a:rPr>
              <a:t>3. Rahimi R, Nikfar S, Abdollahi M. Efficacy and tolerability of Hypericum perforatum in major depressive disorder in comparison with selective serotonin reuptake inhibitors: a metaanalysis. </a:t>
            </a:r>
            <a:r>
              <a:rPr lang="pl-PL" sz="1200" b="0" i="0" u="none" strike="noStrike" kern="1200" baseline="0" dirty="0">
                <a:solidFill>
                  <a:schemeClr val="tx1"/>
                </a:solidFill>
                <a:latin typeface="+mn-lt"/>
                <a:ea typeface="+mn-ea"/>
                <a:cs typeface="+mn-cs"/>
              </a:rPr>
              <a:t>Prog Neuropsychopharmacol Biol Psychiatry. 2009;</a:t>
            </a:r>
            <a:r>
              <a:rPr lang="en-CA" sz="1200" b="0" i="0" u="none" strike="noStrike" kern="1200" baseline="0" dirty="0">
                <a:solidFill>
                  <a:schemeClr val="tx1"/>
                </a:solidFill>
                <a:latin typeface="+mn-lt"/>
                <a:ea typeface="+mn-ea"/>
                <a:cs typeface="+mn-cs"/>
              </a:rPr>
              <a:t>33:118-127.</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20</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References</a:t>
            </a:r>
          </a:p>
          <a:p>
            <a:pPr marL="228600" indent="-228600">
              <a:buAutoNum type="arabicPeriod"/>
            </a:pPr>
            <a:r>
              <a:rPr lang="en-CA" sz="1200" b="0" i="0" u="none" strike="noStrike" kern="1200" baseline="0" dirty="0">
                <a:solidFill>
                  <a:schemeClr val="tx1"/>
                </a:solidFill>
                <a:latin typeface="+mn-lt"/>
                <a:ea typeface="+mn-ea"/>
                <a:cs typeface="+mn-cs"/>
              </a:rPr>
              <a:t>Rahimi R, Nikfar S, Abdollahi M. Efficacy and tolerability of Hypericum perforatum in major depressive disorder in comparison with selective serotonin reuptake inhibitors: a metaanalysis. </a:t>
            </a:r>
            <a:r>
              <a:rPr lang="pl-PL" sz="1200" b="0" i="0" u="none" strike="noStrike" kern="1200" baseline="0" dirty="0">
                <a:solidFill>
                  <a:schemeClr val="tx1"/>
                </a:solidFill>
                <a:latin typeface="+mn-lt"/>
                <a:ea typeface="+mn-ea"/>
                <a:cs typeface="+mn-cs"/>
              </a:rPr>
              <a:t>Prog Neuropsychopharmacol Biol Psychiatry. 2009;</a:t>
            </a:r>
            <a:r>
              <a:rPr lang="en-CA" sz="1200" b="0" i="0" u="none" strike="noStrike" kern="1200" baseline="0" dirty="0">
                <a:solidFill>
                  <a:schemeClr val="tx1"/>
                </a:solidFill>
                <a:latin typeface="+mn-lt"/>
                <a:ea typeface="+mn-ea"/>
                <a:cs typeface="+mn-cs"/>
              </a:rPr>
              <a:t>33:118-127.</a:t>
            </a:r>
          </a:p>
          <a:p>
            <a:r>
              <a:rPr lang="en-CA" sz="1200" b="0" i="0" u="none" strike="noStrike" kern="1200" baseline="0" dirty="0">
                <a:solidFill>
                  <a:schemeClr val="tx1"/>
                </a:solidFill>
                <a:latin typeface="+mn-lt"/>
                <a:ea typeface="+mn-ea"/>
                <a:cs typeface="+mn-cs"/>
              </a:rPr>
              <a:t>2. Carpenter DJ. St. John’s wort and S-adenosyl methionine as ‘‘natural’’ alternatives to conventional antidepressants in the era of the suicidality boxed warning: what is the evidence for clinically relevant benefit? Altern Med Rev. 2011;16:17-39.</a:t>
            </a:r>
          </a:p>
          <a:p>
            <a:r>
              <a:rPr lang="en-CA" sz="1200" b="0" i="0" u="none" strike="noStrike" kern="1200" baseline="0" dirty="0">
                <a:solidFill>
                  <a:schemeClr val="tx1"/>
                </a:solidFill>
                <a:latin typeface="+mn-lt"/>
                <a:ea typeface="+mn-ea"/>
                <a:cs typeface="+mn-cs"/>
              </a:rPr>
              <a:t>3. Sarris J, Fava M, Schweitzer I, et al. St. John’s wort (Hypericum perforatum) versus sertraline and placebo in major depressive disorder: continuation data from a 26-week RCT. Pharmacopsychiatry. 2012;45:275-278.</a:t>
            </a:r>
          </a:p>
          <a:p>
            <a:r>
              <a:rPr lang="nl-NL" sz="1200" b="0" i="0" u="none" strike="noStrike" kern="1200" baseline="0" dirty="0">
                <a:solidFill>
                  <a:schemeClr val="tx1"/>
                </a:solidFill>
                <a:latin typeface="+mn-lt"/>
                <a:ea typeface="+mn-ea"/>
                <a:cs typeface="+mn-cs"/>
              </a:rPr>
              <a:t>4. Mannel M, Kuhn U, Schmidt U, et al. St. John’s wort extract </a:t>
            </a:r>
            <a:r>
              <a:rPr lang="en-CA" sz="1200" b="0" i="0" u="none" strike="noStrike" kern="1200" baseline="0" dirty="0">
                <a:solidFill>
                  <a:schemeClr val="tx1"/>
                </a:solidFill>
                <a:latin typeface="+mn-lt"/>
                <a:ea typeface="+mn-ea"/>
                <a:cs typeface="+mn-cs"/>
              </a:rPr>
              <a:t>LI160 for the treatment of depression with atypical features—a double-blind, randomized, and placebo-controlled trial. J Psychiatr Res. 2010;44:760-767.</a:t>
            </a:r>
          </a:p>
          <a:p>
            <a:r>
              <a:rPr lang="en-CA" sz="1200" b="0" i="0" u="none" strike="noStrike" kern="1200" baseline="0" dirty="0">
                <a:solidFill>
                  <a:schemeClr val="tx1"/>
                </a:solidFill>
                <a:latin typeface="+mn-lt"/>
                <a:ea typeface="+mn-ea"/>
                <a:cs typeface="+mn-cs"/>
              </a:rPr>
              <a:t>5. Kasper S, Gastpar M, Moller HJ, et al. Better tolerability of St. John’s wort extract WS5570 compared to treatment with SSRIs: a reanalysis of data from controlled clinical trials in acute major depression. Int Clin Psychopharmacol. 2010;25:204-213.</a:t>
            </a:r>
          </a:p>
          <a:p>
            <a:r>
              <a:rPr lang="en-CA" sz="1200" b="0" i="0" u="none" strike="noStrike" kern="1200" baseline="0" dirty="0">
                <a:solidFill>
                  <a:schemeClr val="tx1"/>
                </a:solidFill>
                <a:latin typeface="+mn-lt"/>
                <a:ea typeface="+mn-ea"/>
                <a:cs typeface="+mn-cs"/>
              </a:rPr>
              <a:t>6. Brattstrom A. Long-term effects of St. John’s wort (Hypericum perforatum) treatment: a 1-year safety study in mild to moderate depression. Phytomedicine. 2009;16:277-283.</a:t>
            </a:r>
          </a:p>
          <a:p>
            <a:r>
              <a:rPr lang="en-CA" sz="1200" b="0" i="0" u="none" strike="noStrike" kern="1200" baseline="0" dirty="0">
                <a:solidFill>
                  <a:schemeClr val="tx1"/>
                </a:solidFill>
                <a:latin typeface="+mn-lt"/>
                <a:ea typeface="+mn-ea"/>
                <a:cs typeface="+mn-cs"/>
              </a:rPr>
              <a:t>7. Sarris J, Kavanagh DJ. Kava and St. John’s wort: current evidence for use in mood and anxiety disorders. J Altern Complement Med. 2009;15:827-836.</a:t>
            </a:r>
          </a:p>
          <a:p>
            <a:r>
              <a:rPr lang="en-CA" sz="1200" b="0" i="0" u="none" strike="noStrike" kern="1200" baseline="0" dirty="0">
                <a:solidFill>
                  <a:schemeClr val="tx1"/>
                </a:solidFill>
                <a:latin typeface="+mn-lt"/>
                <a:ea typeface="+mn-ea"/>
                <a:cs typeface="+mn-cs"/>
              </a:rPr>
              <a:t>8. Borrelli F, Izzo AA. Herb-drug interactions with St. John’s wort (Hypericum perforatum): an update on clinical observations). AAPS J. 2009;11:710-727.</a:t>
            </a:r>
          </a:p>
          <a:p>
            <a:r>
              <a:rPr lang="en-CA" sz="1200" b="0" i="0" u="none" strike="noStrike" kern="1200" baseline="0" dirty="0">
                <a:solidFill>
                  <a:schemeClr val="tx1"/>
                </a:solidFill>
                <a:latin typeface="+mn-lt"/>
                <a:ea typeface="+mn-ea"/>
                <a:cs typeface="+mn-cs"/>
              </a:rPr>
              <a:t>9. Natural Medicines Comprehensive Database. St. John’s wort monograph [Internet]. 2015 [cited 2015 Oct 27]. Available from: http://naturaldatabase.therapeuticresearch.com/nd/Search.aspx?cs=CEPDA&amp;s=ND&amp;pt=100&amp;id=329&amp;ds=interdrug&amp;name=St+John’s+Wort+(ST.+JOHN’S+WORT)</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21</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References</a:t>
            </a:r>
          </a:p>
          <a:p>
            <a:pPr marL="228600" indent="-228600">
              <a:buAutoNum type="arabicPeriod"/>
            </a:pPr>
            <a:r>
              <a:rPr lang="en-CA" sz="1200" b="0" i="0" u="none" strike="noStrike" kern="1200" baseline="0" dirty="0">
                <a:solidFill>
                  <a:schemeClr val="tx1"/>
                </a:solidFill>
                <a:latin typeface="+mn-lt"/>
                <a:ea typeface="+mn-ea"/>
                <a:cs typeface="+mn-cs"/>
              </a:rPr>
              <a:t>Sarris J, Kavanagh DJ, Byrne G. Adjuvant use of nutritional and herbal medicines with antidepressants, mood stabilizers and benzodiazepines. J Psychiatr Res. 2010;44:32-41.</a:t>
            </a:r>
          </a:p>
          <a:p>
            <a:pPr marL="228600" indent="-228600">
              <a:buAutoNum type="arabicPeriod"/>
            </a:pPr>
            <a:r>
              <a:rPr lang="en-CA" sz="1200" b="0" i="0" u="none" strike="noStrike" kern="1200" baseline="0" dirty="0">
                <a:solidFill>
                  <a:schemeClr val="tx1"/>
                </a:solidFill>
                <a:latin typeface="+mn-lt"/>
                <a:ea typeface="+mn-ea"/>
                <a:cs typeface="+mn-cs"/>
              </a:rPr>
              <a:t>Bloch MH, Hannestad J. Omega-3 fatty acids for the treatment of depression: systematic review and meta-analysis. Mol Psychiatry. 2012;17:1272-1282.</a:t>
            </a:r>
          </a:p>
          <a:p>
            <a:r>
              <a:rPr lang="it-IT" sz="1200" b="0" i="0" u="none" strike="noStrike" kern="1200" baseline="0" dirty="0">
                <a:solidFill>
                  <a:schemeClr val="tx1"/>
                </a:solidFill>
                <a:latin typeface="+mn-lt"/>
                <a:ea typeface="+mn-ea"/>
                <a:cs typeface="+mn-cs"/>
              </a:rPr>
              <a:t>3. Grosso G, Pajak A, Marventano S, et al. Role of omega-3 fatty </a:t>
            </a:r>
            <a:r>
              <a:rPr lang="en-CA" sz="1200" b="0" i="0" u="none" strike="noStrike" kern="1200" baseline="0" dirty="0">
                <a:solidFill>
                  <a:schemeClr val="tx1"/>
                </a:solidFill>
                <a:latin typeface="+mn-lt"/>
                <a:ea typeface="+mn-ea"/>
                <a:cs typeface="+mn-cs"/>
              </a:rPr>
              <a:t>acids in the treatment of depressive disorders: a comprehensive</a:t>
            </a:r>
          </a:p>
          <a:p>
            <a:r>
              <a:rPr lang="en-CA" sz="1200" b="0" i="0" u="none" strike="noStrike" kern="1200" baseline="0" dirty="0">
                <a:solidFill>
                  <a:schemeClr val="tx1"/>
                </a:solidFill>
                <a:latin typeface="+mn-lt"/>
                <a:ea typeface="+mn-ea"/>
                <a:cs typeface="+mn-cs"/>
              </a:rPr>
              <a:t>meta-analysis of randomized clinical trials. PLoS One. 2014;9:e96905.</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22</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References</a:t>
            </a:r>
          </a:p>
          <a:p>
            <a:pPr marL="228600" indent="-228600">
              <a:buAutoNum type="arabicPeriod"/>
            </a:pPr>
            <a:r>
              <a:rPr lang="en-CA" sz="1200" b="0" i="0" u="none" strike="noStrike" kern="1200" baseline="0" dirty="0">
                <a:solidFill>
                  <a:schemeClr val="tx1"/>
                </a:solidFill>
                <a:latin typeface="+mn-lt"/>
                <a:ea typeface="+mn-ea"/>
                <a:cs typeface="+mn-cs"/>
              </a:rPr>
              <a:t>Boutron I, Tubach F, Giraudeau B, et al. Blinding was judged more difficult to achieve and maintain in nonpharmacologic than pharmacologic trials. J Clin Epidemiol. 2004;57:543-550.</a:t>
            </a:r>
          </a:p>
          <a:p>
            <a:pPr marL="228600" indent="-228600">
              <a:buAutoNum type="arabicPeriod"/>
            </a:pPr>
            <a:r>
              <a:rPr lang="en-CA" sz="1200" b="0" i="0" u="none" strike="noStrike" kern="1200" baseline="0" dirty="0">
                <a:solidFill>
                  <a:schemeClr val="tx1"/>
                </a:solidFill>
                <a:latin typeface="+mn-lt"/>
                <a:ea typeface="+mn-ea"/>
                <a:cs typeface="+mn-cs"/>
              </a:rPr>
              <a:t>Sarris J, Kavanagh DJ, Byrne G. Adjuvant use of nutritional and herbal medicines with antidepressants, mood stabilizers and benzodiazepines. J Psychiatr Res. 2010;44:32-41.</a:t>
            </a:r>
          </a:p>
          <a:p>
            <a:pPr marL="228600" indent="-228600">
              <a:buAutoNum type="arabicPeriod"/>
            </a:pPr>
            <a:r>
              <a:rPr lang="en-CA" sz="1200" b="0" i="0" u="none" strike="noStrike" kern="1200" baseline="0" dirty="0">
                <a:solidFill>
                  <a:schemeClr val="tx1"/>
                </a:solidFill>
                <a:latin typeface="+mn-lt"/>
                <a:ea typeface="+mn-ea"/>
                <a:cs typeface="+mn-cs"/>
              </a:rPr>
              <a:t>Bloch MH, Hannestad J. Omega-3 fatty acids for the treatment of depression: systematic review and meta-analysis. Mol Psychiatry. 2012;17:1272-1282.</a:t>
            </a:r>
          </a:p>
          <a:p>
            <a:pPr marL="228600" indent="-228600">
              <a:buAutoNum type="arabicPeriod"/>
            </a:pPr>
            <a:r>
              <a:rPr lang="it-IT" sz="1200" b="0" i="0" u="none" strike="noStrike" kern="1200" baseline="0" dirty="0">
                <a:solidFill>
                  <a:schemeClr val="tx1"/>
                </a:solidFill>
                <a:latin typeface="+mn-lt"/>
                <a:ea typeface="+mn-ea"/>
                <a:cs typeface="+mn-cs"/>
              </a:rPr>
              <a:t>Grosso G, Pajak A, Marventano S, et al. Role of omega-3 fatty </a:t>
            </a:r>
            <a:r>
              <a:rPr lang="en-CA" sz="1200" b="0" i="0" u="none" strike="noStrike" kern="1200" baseline="0" dirty="0">
                <a:solidFill>
                  <a:schemeClr val="tx1"/>
                </a:solidFill>
                <a:latin typeface="+mn-lt"/>
                <a:ea typeface="+mn-ea"/>
                <a:cs typeface="+mn-cs"/>
              </a:rPr>
              <a:t>acids in the treatment of depressive disorders: a comprehensive meta-analysis of randomized clinical trials. PLoS One. 2014;9:e96905.</a:t>
            </a:r>
          </a:p>
          <a:p>
            <a:pPr marL="228600" indent="-228600">
              <a:buAutoNum type="arabicPeriod"/>
            </a:pPr>
            <a:r>
              <a:rPr lang="en-CA" sz="1200" b="0" i="0" u="none" strike="noStrike" kern="1200" baseline="0" dirty="0">
                <a:solidFill>
                  <a:schemeClr val="tx1"/>
                </a:solidFill>
                <a:latin typeface="+mn-lt"/>
                <a:ea typeface="+mn-ea"/>
                <a:cs typeface="+mn-cs"/>
              </a:rPr>
              <a:t>Appleton KM, Sallis HM, Perry R, et al. Omega-3 fatty acids for depression in adults. Cochrane Database Syst Rev. 2015;11:CD004692.</a:t>
            </a:r>
          </a:p>
          <a:p>
            <a:pPr marL="228600" indent="-228600">
              <a:buAutoNum type="arabicPeriod"/>
            </a:pPr>
            <a:r>
              <a:rPr lang="en-CA" sz="1200" b="0" i="0" u="none" strike="noStrike" kern="1200" baseline="0" dirty="0">
                <a:solidFill>
                  <a:schemeClr val="tx1"/>
                </a:solidFill>
                <a:latin typeface="+mn-lt"/>
                <a:ea typeface="+mn-ea"/>
                <a:cs typeface="+mn-cs"/>
              </a:rPr>
              <a:t>Sublette ME, Ellis SP, Geant AL, et al. Meta-analysis of the effects of eicosapentaenoic acid (EPA) in clinical trials in </a:t>
            </a:r>
            <a:r>
              <a:rPr lang="pl-PL" sz="1200" b="0" i="0" u="none" strike="noStrike" kern="1200" baseline="0" dirty="0">
                <a:solidFill>
                  <a:schemeClr val="tx1"/>
                </a:solidFill>
                <a:latin typeface="+mn-lt"/>
                <a:ea typeface="+mn-ea"/>
                <a:cs typeface="+mn-cs"/>
              </a:rPr>
              <a:t>depression. J Clin Psychiatry. 2011;72:1577-1584.</a:t>
            </a:r>
            <a:endParaRPr lang="en-CA" sz="1200" b="0" i="0" u="none" strike="noStrike" kern="1200" baseline="0" dirty="0">
              <a:solidFill>
                <a:schemeClr val="tx1"/>
              </a:solidFill>
              <a:latin typeface="+mn-lt"/>
              <a:ea typeface="+mn-ea"/>
              <a:cs typeface="+mn-cs"/>
            </a:endParaRPr>
          </a:p>
          <a:p>
            <a:pPr marL="228600" indent="-228600">
              <a:buAutoNum type="arabicPeriod"/>
            </a:pPr>
            <a:r>
              <a:rPr lang="en-CA" sz="1200" b="0" i="0" u="none" strike="noStrike" kern="1200" baseline="0" dirty="0">
                <a:solidFill>
                  <a:schemeClr val="tx1"/>
                </a:solidFill>
                <a:latin typeface="+mn-lt"/>
                <a:ea typeface="+mn-ea"/>
                <a:cs typeface="+mn-cs"/>
              </a:rPr>
              <a:t>Rocha Araujo DM, Vilarim MM, Nardi AE. What is the effectiveness of the use of polyunsaturated fatty acid omega-3 in the treatment of depression? Expert Rev Neurother. 2010;10:1117-1129.</a:t>
            </a:r>
          </a:p>
          <a:p>
            <a:pPr marL="228600" indent="-228600">
              <a:buAutoNum type="arabicPeriod"/>
            </a:pPr>
            <a:r>
              <a:rPr lang="en-CA" sz="1200" b="0" i="0" u="none" strike="noStrike" kern="1200" baseline="0" dirty="0">
                <a:solidFill>
                  <a:schemeClr val="tx1"/>
                </a:solidFill>
                <a:latin typeface="+mn-lt"/>
                <a:ea typeface="+mn-ea"/>
                <a:cs typeface="+mn-cs"/>
              </a:rPr>
              <a:t>Lesperance F, Frasure-Smith N, St-Andre E, et al. The efficacy of omega-3 supplementation for major depression: a randomized controlled trial. J Clin Psychiatry. 2011;72:1054-1062.</a:t>
            </a:r>
          </a:p>
          <a:p>
            <a:pPr marL="228600" indent="-228600">
              <a:buAutoNum type="arabicPeriod"/>
            </a:pPr>
            <a:r>
              <a:rPr lang="da-DK" sz="1200" b="0" i="0" u="none" strike="noStrike" kern="1200" baseline="0" dirty="0">
                <a:solidFill>
                  <a:schemeClr val="tx1"/>
                </a:solidFill>
                <a:latin typeface="+mn-lt"/>
                <a:ea typeface="+mn-ea"/>
                <a:cs typeface="+mn-cs"/>
              </a:rPr>
              <a:t>Freeman MP, Hibbeln JR, Wisner KL, et al. Omega-3 fatty </a:t>
            </a:r>
            <a:r>
              <a:rPr lang="en-CA" sz="1200" b="0" i="0" u="none" strike="noStrike" kern="1200" baseline="0" dirty="0">
                <a:solidFill>
                  <a:schemeClr val="tx1"/>
                </a:solidFill>
                <a:latin typeface="+mn-lt"/>
                <a:ea typeface="+mn-ea"/>
                <a:cs typeface="+mn-cs"/>
              </a:rPr>
              <a:t>acids: evidence basis for treatment and future research in </a:t>
            </a:r>
            <a:r>
              <a:rPr lang="pl-PL" sz="1200" b="0" i="0" u="none" strike="noStrike" kern="1200" baseline="0" dirty="0">
                <a:solidFill>
                  <a:schemeClr val="tx1"/>
                </a:solidFill>
                <a:latin typeface="+mn-lt"/>
                <a:ea typeface="+mn-ea"/>
                <a:cs typeface="+mn-cs"/>
              </a:rPr>
              <a:t>psychiatry. J Clin Psychiatry. 2006;67:1954-1967.</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23</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References</a:t>
            </a:r>
          </a:p>
          <a:p>
            <a:r>
              <a:rPr lang="en-CA" sz="1200" b="0" i="0" u="none" strike="noStrike" kern="1200" baseline="0" dirty="0">
                <a:solidFill>
                  <a:schemeClr val="tx1"/>
                </a:solidFill>
                <a:latin typeface="+mn-lt"/>
                <a:ea typeface="+mn-ea"/>
                <a:cs typeface="+mn-cs"/>
              </a:rPr>
              <a:t>1. Carpenter DJ. St. John’s wort and S-adenosyl methionine as ‘‘natural’’ alternatives to conventional antidepressants in the era of the suicidality boxed warning: what is the evidence for clinically relevant benefit? Altern Med Rev. 2011;16:17-39.</a:t>
            </a:r>
          </a:p>
          <a:p>
            <a:r>
              <a:rPr lang="en-CA" sz="1200" b="0" i="0" u="none" strike="noStrike" kern="1200" baseline="0" dirty="0">
                <a:solidFill>
                  <a:schemeClr val="tx1"/>
                </a:solidFill>
                <a:latin typeface="+mn-lt"/>
                <a:ea typeface="+mn-ea"/>
                <a:cs typeface="+mn-cs"/>
              </a:rPr>
              <a:t>2. Sarris J, Kavanagh DJ, Byrne G. Adjuvant use of nutritional and herbal medicines with antidepressants, mood stabilizers and benzodiazepines. J Psychiatr Res. 2010;44:32-41.</a:t>
            </a:r>
          </a:p>
          <a:p>
            <a:r>
              <a:rPr lang="fr-FR" sz="1200" b="0" i="0" u="none" strike="noStrike" kern="1200" baseline="0" dirty="0">
                <a:solidFill>
                  <a:schemeClr val="tx1"/>
                </a:solidFill>
                <a:latin typeface="+mn-lt"/>
                <a:ea typeface="+mn-ea"/>
                <a:cs typeface="+mn-cs"/>
              </a:rPr>
              <a:t>3. Levkovitz Y, Alpert JE, Brintz CE, et al. Effects of </a:t>
            </a:r>
            <a:r>
              <a:rPr lang="en-CA" sz="1200" b="0" i="0" u="none" strike="noStrike" kern="1200" baseline="0" dirty="0">
                <a:solidFill>
                  <a:schemeClr val="tx1"/>
                </a:solidFill>
                <a:latin typeface="+mn-lt"/>
                <a:ea typeface="+mn-ea"/>
                <a:cs typeface="+mn-cs"/>
              </a:rPr>
              <a:t>S-adenosylmethionine augmentation of serotonin-reuptake inhibitor antidepressants on cognitive symptoms of major depressive disorder. Eur Psychiatry. 2012;27:518-521.</a:t>
            </a:r>
          </a:p>
          <a:p>
            <a:r>
              <a:rPr lang="en-CA" sz="1200" b="0" i="0" u="none" strike="noStrike" kern="1200" baseline="0" dirty="0">
                <a:solidFill>
                  <a:schemeClr val="tx1"/>
                </a:solidFill>
                <a:latin typeface="+mn-lt"/>
                <a:ea typeface="+mn-ea"/>
                <a:cs typeface="+mn-cs"/>
              </a:rPr>
              <a:t>4. Papakostas GI, Alpert JE, Fava M. S-adenosyl-methionine in depression: a comprehensive review of the literature. Curr Psychiatry Rep. 2003;5:460-466.</a:t>
            </a:r>
          </a:p>
          <a:p>
            <a:r>
              <a:rPr lang="it-IT" sz="1200" b="0" i="0" u="none" strike="noStrike" kern="1200" baseline="0" dirty="0">
                <a:solidFill>
                  <a:schemeClr val="tx1"/>
                </a:solidFill>
                <a:latin typeface="+mn-lt"/>
                <a:ea typeface="+mn-ea"/>
                <a:cs typeface="+mn-cs"/>
              </a:rPr>
              <a:t>5. De Berardis D, Orsolini L, Serroni N, et al. A comprehensive </a:t>
            </a:r>
            <a:r>
              <a:rPr lang="en-CA" sz="1200" b="0" i="0" u="none" strike="noStrike" kern="1200" baseline="0" dirty="0">
                <a:solidFill>
                  <a:schemeClr val="tx1"/>
                </a:solidFill>
                <a:latin typeface="+mn-lt"/>
                <a:ea typeface="+mn-ea"/>
                <a:cs typeface="+mn-cs"/>
              </a:rPr>
              <a:t>review on the efficacy of S-adenosyl-L-methionine in major depressive disorder. CNS Neurol Disord Drug Targets. 2016;15:35-44.</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24</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References</a:t>
            </a:r>
          </a:p>
          <a:p>
            <a:pPr marL="228600" indent="-228600">
              <a:buAutoNum type="arabicPeriod"/>
            </a:pPr>
            <a:r>
              <a:rPr lang="en-CA" sz="1200" b="0" i="0" u="none" strike="noStrike" kern="1200" baseline="0" dirty="0">
                <a:solidFill>
                  <a:schemeClr val="tx1"/>
                </a:solidFill>
                <a:latin typeface="+mn-lt"/>
                <a:ea typeface="+mn-ea"/>
                <a:cs typeface="+mn-cs"/>
              </a:rPr>
              <a:t>Boutron I, Tubach F, Giraudeau B, et al. Blinding was judged more difficult to achieve and maintain in nonpharmacologic than pharmacologic trials. J Clin Epidemiol. 2004;57:543-550.</a:t>
            </a:r>
          </a:p>
          <a:p>
            <a:r>
              <a:rPr lang="en-CA" sz="1200" b="0" i="0" u="none" strike="noStrike" kern="1200" baseline="0" dirty="0">
                <a:solidFill>
                  <a:schemeClr val="tx1"/>
                </a:solidFill>
                <a:latin typeface="+mn-lt"/>
                <a:ea typeface="+mn-ea"/>
                <a:cs typeface="+mn-cs"/>
              </a:rPr>
              <a:t>2. Carpenter DJ. St. John’s wort and S-adenosyl methionine as ‘‘natural’’ alternatives to conventional antidepressants in the era of the suicidality boxed warning: what is the evidence for clinically relevant benefit? Altern Med Rev. 2011;16:17-39.</a:t>
            </a:r>
          </a:p>
          <a:p>
            <a:r>
              <a:rPr lang="en-CA" sz="1200" b="0" i="0" u="none" strike="noStrike" kern="1200" baseline="0" dirty="0">
                <a:solidFill>
                  <a:schemeClr val="tx1"/>
                </a:solidFill>
                <a:latin typeface="+mn-lt"/>
                <a:ea typeface="+mn-ea"/>
                <a:cs typeface="+mn-cs"/>
              </a:rPr>
              <a:t>3. Sarris J, Kavanagh DJ, Byrne G. Adjuvant use of nutritional and herbal medicines with antidepressants, mood stabilizers and benzodiazepines. J Psychiatr Res. 2010;44:32-41.</a:t>
            </a:r>
          </a:p>
          <a:p>
            <a:r>
              <a:rPr lang="it-IT" sz="1200" b="0" i="0" u="none" strike="noStrike" kern="1200" baseline="0" dirty="0">
                <a:solidFill>
                  <a:schemeClr val="tx1"/>
                </a:solidFill>
                <a:latin typeface="+mn-lt"/>
                <a:ea typeface="+mn-ea"/>
                <a:cs typeface="+mn-cs"/>
              </a:rPr>
              <a:t>4. De Berardis D, Orsolini L, Serroni N, et al. A comprehensive </a:t>
            </a:r>
            <a:r>
              <a:rPr lang="en-CA" sz="1200" b="0" i="0" u="none" strike="noStrike" kern="1200" baseline="0" dirty="0">
                <a:solidFill>
                  <a:schemeClr val="tx1"/>
                </a:solidFill>
                <a:latin typeface="+mn-lt"/>
                <a:ea typeface="+mn-ea"/>
                <a:cs typeface="+mn-cs"/>
              </a:rPr>
              <a:t>review on the efficacy of S-adenosyl-L-methionine in major depressive disorder. CNS Neurol Disord Drug Targets. 2016;15:35-44.</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25</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References</a:t>
            </a:r>
          </a:p>
          <a:p>
            <a:pPr marL="228600" indent="-228600">
              <a:buAutoNum type="arabicPeriod"/>
            </a:pPr>
            <a:r>
              <a:rPr lang="en-CA" sz="1200" b="0" i="0" u="none" strike="noStrike" kern="1200" baseline="0" dirty="0">
                <a:solidFill>
                  <a:schemeClr val="tx1"/>
                </a:solidFill>
                <a:latin typeface="+mn-lt"/>
                <a:ea typeface="+mn-ea"/>
                <a:cs typeface="+mn-cs"/>
              </a:rPr>
              <a:t>Boutron I, Tubach F, Giraudeau B, et al. Blinding was judged more difficult to achieve and maintain in nonpharmacologic than pharmacologic trials. J Clin Epidemiol. 2004;57:543-550.</a:t>
            </a:r>
          </a:p>
          <a:p>
            <a:r>
              <a:rPr lang="en-CA" sz="1200" b="0" i="0" u="none" strike="noStrike" kern="1200" baseline="0" dirty="0">
                <a:solidFill>
                  <a:schemeClr val="tx1"/>
                </a:solidFill>
                <a:latin typeface="+mn-lt"/>
                <a:ea typeface="+mn-ea"/>
                <a:cs typeface="+mn-cs"/>
              </a:rPr>
              <a:t>2. Alkatib AA, Cosma M, Elamin MB, et al. A systematic review and meta-analysis of randomized placebo-controlled trials of DHEA treatment effects on quality of life in women with adrenal insufficiency. J Clin Endocrinol Metab. 2009;94:3676-3681.</a:t>
            </a:r>
          </a:p>
          <a:p>
            <a:r>
              <a:rPr lang="en-CA" sz="1200" b="0" i="0" u="none" strike="noStrike" kern="1200" baseline="0" dirty="0">
                <a:solidFill>
                  <a:schemeClr val="tx1"/>
                </a:solidFill>
                <a:latin typeface="+mn-lt"/>
                <a:ea typeface="+mn-ea"/>
                <a:cs typeface="+mn-cs"/>
              </a:rPr>
              <a:t>3. Hu Q, Zhang SY, Liu F, et al. Clinical significance of decreased protein expression of dehydroepiandrosterone sulfate in the development of depression: a meta-analysis. J Affect Disord. 2015;174:416-423.</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26</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a:t>
            </a:r>
          </a:p>
          <a:p>
            <a:r>
              <a:rPr lang="en-CA" sz="1200" b="0" i="0" u="none" strike="noStrike" kern="1200" baseline="0" dirty="0">
                <a:solidFill>
                  <a:schemeClr val="tx1"/>
                </a:solidFill>
                <a:latin typeface="+mn-lt"/>
                <a:ea typeface="+mn-ea"/>
                <a:cs typeface="+mn-cs"/>
              </a:rPr>
              <a:t>Natural Medicines Comprehensive Database. DHEA monograph [Internet]. 2015 [cited 2015 Oct 27]. Available from:</a:t>
            </a:r>
          </a:p>
          <a:p>
            <a:r>
              <a:rPr lang="en-CA" sz="1200" b="0" i="0" u="none" strike="noStrike" kern="1200" baseline="0" dirty="0">
                <a:solidFill>
                  <a:schemeClr val="tx1"/>
                </a:solidFill>
                <a:latin typeface="+mn-lt"/>
                <a:ea typeface="+mn-ea"/>
                <a:cs typeface="+mn-cs"/>
              </a:rPr>
              <a:t>http://naturaldatabase.therapeuticresearch.com/nd/Search.aspx?cs=CEPDA&amp;s=ND&amp;pt=100&amp;id=331&amp;ds=adverse&amp;name=DHEA&amp;searchid=53902584.</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27</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References</a:t>
            </a:r>
          </a:p>
          <a:p>
            <a:r>
              <a:rPr lang="en-CA" sz="1200" b="0" i="0" u="none" strike="noStrike" kern="1200" baseline="0" dirty="0">
                <a:solidFill>
                  <a:schemeClr val="tx1"/>
                </a:solidFill>
                <a:latin typeface="+mn-lt"/>
                <a:ea typeface="+mn-ea"/>
                <a:cs typeface="+mn-cs"/>
              </a:rPr>
              <a:t>1. Shaw K, Turner J, Del Mar C. Are tryptophan and 5-hydroxytryptophan effective treatments for depression? A </a:t>
            </a:r>
            <a:r>
              <a:rPr lang="pl-PL" sz="1200" b="0" i="0" u="none" strike="noStrike" kern="1200" baseline="0" dirty="0">
                <a:solidFill>
                  <a:schemeClr val="tx1"/>
                </a:solidFill>
                <a:latin typeface="+mn-lt"/>
                <a:ea typeface="+mn-ea"/>
                <a:cs typeface="+mn-cs"/>
              </a:rPr>
              <a:t>meta-analysis. Aust N Z J Psychiatry. 2002;36:488-491.</a:t>
            </a:r>
          </a:p>
          <a:p>
            <a:r>
              <a:rPr lang="it-IT" sz="1200" b="0" i="0" u="none" strike="noStrike" kern="1200" baseline="0" dirty="0">
                <a:solidFill>
                  <a:schemeClr val="tx1"/>
                </a:solidFill>
                <a:latin typeface="+mn-lt"/>
                <a:ea typeface="+mn-ea"/>
                <a:cs typeface="+mn-cs"/>
              </a:rPr>
              <a:t>2. Turner EH, Loftis JM, Blackwell AD. Serotonin a la carte: </a:t>
            </a:r>
            <a:r>
              <a:rPr lang="en-CA" sz="1200" b="0" i="0" u="none" strike="noStrike" kern="1200" baseline="0" dirty="0">
                <a:solidFill>
                  <a:schemeClr val="tx1"/>
                </a:solidFill>
                <a:latin typeface="+mn-lt"/>
                <a:ea typeface="+mn-ea"/>
                <a:cs typeface="+mn-cs"/>
              </a:rPr>
              <a:t>supplementation with the serotonin precursor 5-hydroxytryptophan.</a:t>
            </a:r>
          </a:p>
          <a:p>
            <a:r>
              <a:rPr lang="en-CA" sz="1200" b="0" i="0" u="none" strike="noStrike" kern="1200" baseline="0" dirty="0">
                <a:solidFill>
                  <a:schemeClr val="tx1"/>
                </a:solidFill>
                <a:latin typeface="+mn-lt"/>
                <a:ea typeface="+mn-ea"/>
                <a:cs typeface="+mn-cs"/>
              </a:rPr>
              <a:t>Pharmacol Ther. 2006;109:325-338.</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28</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References</a:t>
            </a:r>
          </a:p>
          <a:p>
            <a:pPr marL="228600" indent="-228600">
              <a:buAutoNum type="arabicPeriod"/>
            </a:pPr>
            <a:r>
              <a:rPr lang="en-CA" sz="1200" b="0" i="0" u="none" strike="noStrike" kern="1200" baseline="0" dirty="0">
                <a:solidFill>
                  <a:schemeClr val="tx1"/>
                </a:solidFill>
                <a:latin typeface="+mn-lt"/>
                <a:ea typeface="+mn-ea"/>
                <a:cs typeface="+mn-cs"/>
              </a:rPr>
              <a:t>Sarris J, Kavanagh DJ, Byrne G. Adjuvant use of nutritional and herbal medicines with antidepressants, mood stabilizers and benzodiazepines. J Psychiatr Res. 2010;44:32-41.</a:t>
            </a:r>
          </a:p>
          <a:p>
            <a:r>
              <a:rPr lang="en-CA" sz="1200" b="0" i="0" u="none" strike="noStrike" kern="1200" baseline="0" dirty="0">
                <a:solidFill>
                  <a:schemeClr val="tx1"/>
                </a:solidFill>
                <a:latin typeface="+mn-lt"/>
                <a:ea typeface="+mn-ea"/>
                <a:cs typeface="+mn-cs"/>
              </a:rPr>
              <a:t>2. Jangid P, Malik P, Singh P, et al. Comparative study of efficacy of l-5-hydroxytryptophan and fluoxetine in patients presenting with first depressive episode. Asian J Psychiatr. 2013;6:29-34.</a:t>
            </a:r>
          </a:p>
          <a:p>
            <a:r>
              <a:rPr lang="en-CA" sz="1200" b="0" i="0" u="none" strike="noStrike" kern="1200" baseline="0" dirty="0">
                <a:solidFill>
                  <a:schemeClr val="tx1"/>
                </a:solidFill>
                <a:latin typeface="+mn-lt"/>
                <a:ea typeface="+mn-ea"/>
                <a:cs typeface="+mn-cs"/>
              </a:rPr>
              <a:t>3. Bezchlibnyk-Butler KZ, Jeffries JJ, Virani AS. Clinical handbook of psychotropic drugs. 17th ed. New York (NY): Hogrefe &amp; Huber; 2007.</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29</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CA"/>
          </a:p>
        </p:txBody>
      </p:sp>
      <p:sp>
        <p:nvSpPr>
          <p:cNvPr id="4" name="Slide Number Placeholder 3"/>
          <p:cNvSpPr>
            <a:spLocks noGrp="1"/>
          </p:cNvSpPr>
          <p:nvPr>
            <p:ph type="sldNum" sz="quarter" idx="10"/>
          </p:nvPr>
        </p:nvSpPr>
        <p:spPr/>
        <p:txBody>
          <a:bodyPr/>
          <a:lstStyle/>
          <a:p>
            <a:fld id="{0FD26753-7457-4994-A0D2-DC6B3CDB0E6A}" type="slidenum">
              <a:rPr lang="en-CA" smtClean="0"/>
              <a:t>3</a:t>
            </a:fld>
            <a:endParaRPr lang="en-CA" dirty="0"/>
          </a:p>
        </p:txBody>
      </p:sp>
    </p:spTree>
    <p:extLst>
      <p:ext uri="{BB962C8B-B14F-4D97-AF65-F5344CB8AC3E}">
        <p14:creationId xmlns:p14="http://schemas.microsoft.com/office/powerpoint/2010/main" val="1852870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References</a:t>
            </a:r>
          </a:p>
          <a:p>
            <a:r>
              <a:rPr lang="en-CA" sz="1200" b="0" i="0" u="none" strike="noStrike" kern="1200" baseline="0" dirty="0">
                <a:solidFill>
                  <a:schemeClr val="tx1"/>
                </a:solidFill>
                <a:latin typeface="+mn-lt"/>
                <a:ea typeface="+mn-ea"/>
                <a:cs typeface="+mn-cs"/>
              </a:rPr>
              <a:t>1. Almeida OP, Ford AH, Flicker L. Systematic review and meta-analysis of randomized placebo-controlled trials of folate and vitamin B12 for depression. Int Psychogeriatr. 2015;27:727-737.</a:t>
            </a:r>
          </a:p>
          <a:p>
            <a:r>
              <a:rPr lang="en-CA" sz="1200" b="0" i="0" u="none" strike="noStrike" kern="1200" baseline="0" dirty="0">
                <a:solidFill>
                  <a:schemeClr val="tx1"/>
                </a:solidFill>
                <a:latin typeface="+mn-lt"/>
                <a:ea typeface="+mn-ea"/>
                <a:cs typeface="+mn-cs"/>
              </a:rPr>
              <a:t>2. Fava M, Mischoulon D. Folate in depression: efficacy, safety, differences in formulations, and clinical issues. J Clin Psychiatry. 2009;70(Suppl 5):12-17.</a:t>
            </a:r>
          </a:p>
          <a:p>
            <a:r>
              <a:rPr lang="en-CA" sz="1200" b="0" i="0" u="none" strike="noStrike" kern="1200" baseline="0" dirty="0">
                <a:solidFill>
                  <a:schemeClr val="tx1"/>
                </a:solidFill>
                <a:latin typeface="+mn-lt"/>
                <a:ea typeface="+mn-ea"/>
                <a:cs typeface="+mn-cs"/>
              </a:rPr>
              <a:t>3. Papakostas GI, Cassiello CF, Iovieno N. Folates and S-adenosylmethionine for major depressive disorder. Can J Psychiatry. 2012;57:406-413.</a:t>
            </a:r>
          </a:p>
          <a:p>
            <a:r>
              <a:rPr lang="en-CA" sz="1200" b="0" i="0" u="none" strike="noStrike" kern="1200" baseline="0" dirty="0">
                <a:solidFill>
                  <a:schemeClr val="tx1"/>
                </a:solidFill>
                <a:latin typeface="+mn-lt"/>
                <a:ea typeface="+mn-ea"/>
                <a:cs typeface="+mn-cs"/>
              </a:rPr>
              <a:t>4. Ginsberg LD, Oubre AY, Daoud YA. L-methylfolate plus SSRIS or SNRI from treatment initiation compared to SSRI or SNRI monotherapy in a major depressive episode. Innov Clin Neurosci. 2011;8:19-28.</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30</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a:t>
            </a:r>
          </a:p>
          <a:p>
            <a:r>
              <a:rPr lang="fr-FR" sz="1200" b="0" i="0" u="none" strike="noStrike" kern="1200" baseline="0" dirty="0">
                <a:solidFill>
                  <a:schemeClr val="tx1"/>
                </a:solidFill>
                <a:latin typeface="+mn-lt"/>
                <a:ea typeface="+mn-ea"/>
                <a:cs typeface="+mn-cs"/>
              </a:rPr>
              <a:t>Mukai T, Kishi T, Matsuda Y, et al. A meta-analysis of inositol </a:t>
            </a:r>
            <a:r>
              <a:rPr lang="en-CA" sz="1200" b="0" i="0" u="none" strike="noStrike" kern="1200" baseline="0" dirty="0">
                <a:solidFill>
                  <a:schemeClr val="tx1"/>
                </a:solidFill>
                <a:latin typeface="+mn-lt"/>
                <a:ea typeface="+mn-ea"/>
                <a:cs typeface="+mn-cs"/>
              </a:rPr>
              <a:t>for depression and anxiety disorders. Hum Psychopharmacol. 2014;29:55-63.</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31</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References</a:t>
            </a:r>
          </a:p>
          <a:p>
            <a:pPr marL="228600" indent="-228600">
              <a:buAutoNum type="arabicPeriod"/>
            </a:pPr>
            <a:r>
              <a:rPr lang="en-CA" sz="1200" b="0" i="0" u="none" strike="noStrike" kern="1200" baseline="0" dirty="0">
                <a:solidFill>
                  <a:schemeClr val="tx1"/>
                </a:solidFill>
                <a:latin typeface="+mn-lt"/>
                <a:ea typeface="+mn-ea"/>
                <a:cs typeface="+mn-cs"/>
              </a:rPr>
              <a:t>Ravindran AV, Lam RW, Filteau MJ, et al. Canadian Network for Mood and Anxiety Treatments (CANMAT) clinical guidelines for the management of major depressive disorder in adults: V. Complementary and alternative medicine treatments. J Affect Disord. 2009;117(Suppl 1): S54-S64.</a:t>
            </a:r>
          </a:p>
          <a:p>
            <a:pPr marL="228600" indent="-228600">
              <a:buAutoNum type="arabicPeriod"/>
            </a:pPr>
            <a:r>
              <a:rPr lang="en-CA" sz="1200" b="0" i="0" u="none" strike="noStrike" kern="1200" baseline="0" dirty="0">
                <a:solidFill>
                  <a:schemeClr val="tx1"/>
                </a:solidFill>
                <a:latin typeface="+mn-lt"/>
                <a:ea typeface="+mn-ea"/>
                <a:cs typeface="+mn-cs"/>
              </a:rPr>
              <a:t>Wang SM, Han C, Lee SJ, et al. A review of current evidence for acetyl-l-carnitine in the treatment of depression. J Psychiatr Res. 2014;53:30-37.</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32</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References</a:t>
            </a:r>
          </a:p>
          <a:p>
            <a:r>
              <a:rPr lang="en-CA" sz="1200" b="0" i="0" u="none" strike="noStrike" kern="1200" baseline="0" dirty="0">
                <a:solidFill>
                  <a:schemeClr val="tx1"/>
                </a:solidFill>
                <a:latin typeface="+mn-lt"/>
                <a:ea typeface="+mn-ea"/>
                <a:cs typeface="+mn-cs"/>
              </a:rPr>
              <a:t>1. Christodoulou E, Kadoglou NP, Kostomitsopoulos N, et al. Saffron: a natural product with potential pharmaceutical applications. J Pharm Pharmacol. 2015 Aug 14. [Epub ahead of print]</a:t>
            </a:r>
          </a:p>
          <a:p>
            <a:r>
              <a:rPr lang="en-CA" sz="1200" b="0" i="0" u="none" strike="noStrike" kern="1200" baseline="0" dirty="0">
                <a:solidFill>
                  <a:schemeClr val="tx1"/>
                </a:solidFill>
                <a:latin typeface="+mn-lt"/>
                <a:ea typeface="+mn-ea"/>
                <a:cs typeface="+mn-cs"/>
              </a:rPr>
              <a:t>2. Lopresti AL, Drummond PD. Saffron (Crocus sativus) for depression: a systematic review of clinical studies and examination of underlying antidepressant mechanisms of action. Hum Psychopharmacol. 2014;29:517-527.</a:t>
            </a:r>
          </a:p>
          <a:p>
            <a:r>
              <a:rPr lang="en-CA" sz="1200" b="0" i="0" u="none" strike="noStrike" kern="1200" baseline="0" dirty="0">
                <a:solidFill>
                  <a:schemeClr val="tx1"/>
                </a:solidFill>
                <a:latin typeface="+mn-lt"/>
                <a:ea typeface="+mn-ea"/>
                <a:cs typeface="+mn-cs"/>
              </a:rPr>
              <a:t>3. Hausenblas HA, Saha D, Dubyak PJ, et al. Saffron (Crocus sativus L.) and major depressive disorder: a meta-analysis of randomized clinical trials. J Integr Med. 2013;11:377-383.</a:t>
            </a:r>
          </a:p>
          <a:p>
            <a:r>
              <a:rPr lang="sv-SE" sz="1200" b="0" i="0" u="none" strike="noStrike" kern="1200" baseline="0" dirty="0">
                <a:solidFill>
                  <a:schemeClr val="tx1"/>
                </a:solidFill>
                <a:latin typeface="+mn-lt"/>
                <a:ea typeface="+mn-ea"/>
                <a:cs typeface="+mn-cs"/>
              </a:rPr>
              <a:t>4. Dwyer AV, Whitten DL, Hawrelak JA. Herbal medicines, </a:t>
            </a:r>
            <a:r>
              <a:rPr lang="en-CA" sz="1200" b="0" i="0" u="none" strike="noStrike" kern="1200" baseline="0" dirty="0">
                <a:solidFill>
                  <a:schemeClr val="tx1"/>
                </a:solidFill>
                <a:latin typeface="+mn-lt"/>
                <a:ea typeface="+mn-ea"/>
                <a:cs typeface="+mn-cs"/>
              </a:rPr>
              <a:t>other than St. John’s wort, in the treatment of depression: a systematic review. Altern Med Rev. 2011;16:40-49.</a:t>
            </a:r>
          </a:p>
          <a:p>
            <a:r>
              <a:rPr lang="en-CA" sz="1200" b="0" i="0" u="none" strike="noStrike" kern="1200" baseline="0" dirty="0">
                <a:solidFill>
                  <a:schemeClr val="tx1"/>
                </a:solidFill>
                <a:latin typeface="+mn-lt"/>
                <a:ea typeface="+mn-ea"/>
                <a:cs typeface="+mn-cs"/>
              </a:rPr>
              <a:t>5. Hausenblas HA, Heekin K, Mutchie HL, et al. A systematic review of randomized controlled trials examining the effectiveness of saffron (Crocus sativus L.) on psychological and behavioral outcomes. J Integr Med. 2015;13:231-240.</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33</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References</a:t>
            </a:r>
          </a:p>
          <a:p>
            <a:pPr marL="228600" indent="-228600">
              <a:buAutoNum type="arabicPeriod"/>
            </a:pPr>
            <a:r>
              <a:rPr lang="en-CA" sz="1200" b="0" i="0" u="none" strike="noStrike" kern="1200" baseline="0" dirty="0">
                <a:solidFill>
                  <a:schemeClr val="tx1"/>
                </a:solidFill>
                <a:latin typeface="+mn-lt"/>
                <a:ea typeface="+mn-ea"/>
                <a:cs typeface="+mn-cs"/>
              </a:rPr>
              <a:t>Sarris J, Kavanagh DJ, Byrne G. Adjuvant use of nutritional and herbal medicines with antidepressants, mood stabilizers and benzodiazepines. J Psychiatr Res. 2010;44:32-41.</a:t>
            </a:r>
          </a:p>
          <a:p>
            <a:r>
              <a:rPr lang="en-CA" sz="1200" b="0" i="0" u="none" strike="noStrike" kern="1200" baseline="0" dirty="0">
                <a:solidFill>
                  <a:schemeClr val="tx1"/>
                </a:solidFill>
                <a:latin typeface="+mn-lt"/>
                <a:ea typeface="+mn-ea"/>
                <a:cs typeface="+mn-cs"/>
              </a:rPr>
              <a:t>2. Mills S, Bone K. The essential guide to herbal safety. Maryland Heights (MO): Elsevier; 2005.</a:t>
            </a:r>
          </a:p>
          <a:p>
            <a:r>
              <a:rPr lang="en-CA" sz="1200" b="0" i="0" u="none" strike="noStrike" kern="1200" baseline="0" dirty="0">
                <a:solidFill>
                  <a:schemeClr val="tx1"/>
                </a:solidFill>
                <a:latin typeface="+mn-lt"/>
                <a:ea typeface="+mn-ea"/>
                <a:cs typeface="+mn-cs"/>
              </a:rPr>
              <a:t>3. Nikfarjam M, Parvin N, Assarzadegan N, et al. The effects of lavandula angustifolia mill infusion on depression in patients using citalopram: a comparison study. Iran Red Crescent Med J. 2013;15:734-739.</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34</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References</a:t>
            </a:r>
          </a:p>
          <a:p>
            <a:r>
              <a:rPr lang="it-IT" sz="1200" b="0" i="0" u="none" strike="noStrike" kern="1200" baseline="0" dirty="0">
                <a:solidFill>
                  <a:schemeClr val="tx1"/>
                </a:solidFill>
                <a:latin typeface="+mn-lt"/>
                <a:ea typeface="+mn-ea"/>
                <a:cs typeface="+mn-cs"/>
              </a:rPr>
              <a:t>1. Iovieno N, Dalton ED, Fava M, et al. Second-tier natural </a:t>
            </a:r>
            <a:r>
              <a:rPr lang="en-CA" sz="1200" b="0" i="0" u="none" strike="noStrike" kern="1200" baseline="0" dirty="0">
                <a:solidFill>
                  <a:schemeClr val="tx1"/>
                </a:solidFill>
                <a:latin typeface="+mn-lt"/>
                <a:ea typeface="+mn-ea"/>
                <a:cs typeface="+mn-cs"/>
              </a:rPr>
              <a:t>antidepressants: review and critique. J Affect Disord. 2011;130:343-357.</a:t>
            </a:r>
          </a:p>
          <a:p>
            <a:r>
              <a:rPr lang="en-CA" sz="1200" b="0" i="0" u="none" strike="noStrike" kern="1200" baseline="0" dirty="0">
                <a:solidFill>
                  <a:schemeClr val="tx1"/>
                </a:solidFill>
                <a:latin typeface="+mn-lt"/>
                <a:ea typeface="+mn-ea"/>
                <a:cs typeface="+mn-cs"/>
              </a:rPr>
              <a:t>2. Mao JJ, Xie SX, Zee J, et al. Rhodiola rosea vs. sertraline for major depressive disorder: a randomized placebo-controlled trial. Phytomedicine. 2015;22:394-399.</a:t>
            </a:r>
          </a:p>
          <a:p>
            <a:r>
              <a:rPr lang="en-CA" sz="1200" b="0" i="0" u="none" strike="noStrike" kern="1200" baseline="0" dirty="0">
                <a:solidFill>
                  <a:schemeClr val="tx1"/>
                </a:solidFill>
                <a:latin typeface="+mn-lt"/>
                <a:ea typeface="+mn-ea"/>
                <a:cs typeface="+mn-cs"/>
              </a:rPr>
              <a:t>3. Panossian A, Hovhannisyan A, Abrahamyan H, et al. Pharmacokinetic and pharmacodynamic study of interaction of Rhodiola rosea SHR-5 extract with warfarin and theophylline in rats. Phytother Res. 2009;23:351-357.</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35</a:t>
            </a:fld>
            <a:endParaRPr lang="en-CA" dirty="0"/>
          </a:p>
        </p:txBody>
      </p:sp>
    </p:spTree>
    <p:extLst>
      <p:ext uri="{BB962C8B-B14F-4D97-AF65-F5344CB8AC3E}">
        <p14:creationId xmlns:p14="http://schemas.microsoft.com/office/powerpoint/2010/main" val="307982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CA"/>
          </a:p>
        </p:txBody>
      </p:sp>
      <p:sp>
        <p:nvSpPr>
          <p:cNvPr id="4" name="Slide Number Placeholder 3"/>
          <p:cNvSpPr>
            <a:spLocks noGrp="1"/>
          </p:cNvSpPr>
          <p:nvPr>
            <p:ph type="sldNum" sz="quarter" idx="10"/>
          </p:nvPr>
        </p:nvSpPr>
        <p:spPr/>
        <p:txBody>
          <a:bodyPr/>
          <a:lstStyle/>
          <a:p>
            <a:fld id="{0FD26753-7457-4994-A0D2-DC6B3CDB0E6A}" type="slidenum">
              <a:rPr lang="en-CA" smtClean="0"/>
              <a:t>4</a:t>
            </a:fld>
            <a:endParaRPr lang="en-CA" dirty="0"/>
          </a:p>
        </p:txBody>
      </p:sp>
    </p:spTree>
    <p:extLst>
      <p:ext uri="{BB962C8B-B14F-4D97-AF65-F5344CB8AC3E}">
        <p14:creationId xmlns:p14="http://schemas.microsoft.com/office/powerpoint/2010/main" val="15677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CA"/>
          </a:p>
        </p:txBody>
      </p:sp>
      <p:sp>
        <p:nvSpPr>
          <p:cNvPr id="4" name="Slide Number Placeholder 3"/>
          <p:cNvSpPr>
            <a:spLocks noGrp="1"/>
          </p:cNvSpPr>
          <p:nvPr>
            <p:ph type="sldNum" sz="quarter" idx="10"/>
          </p:nvPr>
        </p:nvSpPr>
        <p:spPr/>
        <p:txBody>
          <a:bodyPr/>
          <a:lstStyle/>
          <a:p>
            <a:fld id="{0FD26753-7457-4994-A0D2-DC6B3CDB0E6A}" type="slidenum">
              <a:rPr lang="en-CA" smtClean="0"/>
              <a:t>5</a:t>
            </a:fld>
            <a:endParaRPr lang="en-CA" dirty="0"/>
          </a:p>
        </p:txBody>
      </p:sp>
    </p:spTree>
    <p:extLst>
      <p:ext uri="{BB962C8B-B14F-4D97-AF65-F5344CB8AC3E}">
        <p14:creationId xmlns:p14="http://schemas.microsoft.com/office/powerpoint/2010/main" val="299265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References</a:t>
            </a:r>
          </a:p>
          <a:p>
            <a:r>
              <a:rPr lang="en-CA" sz="1200" b="0" i="0" u="none" strike="noStrike" kern="1200" baseline="0" dirty="0">
                <a:solidFill>
                  <a:schemeClr val="tx1"/>
                </a:solidFill>
                <a:latin typeface="+mn-lt"/>
                <a:ea typeface="+mn-ea"/>
                <a:cs typeface="+mn-cs"/>
              </a:rPr>
              <a:t>1. Ravindran AV, Lam RW, Filteau MJ, et al. Canadian Network for Mood and Anxiety Treatments (CANMAT) clinical guidelines for the management of major depressive disorder in adults: V. Complementary and alternative medicine treatments.</a:t>
            </a:r>
          </a:p>
          <a:p>
            <a:r>
              <a:rPr lang="en-CA" sz="1200" b="0" i="0" u="none" strike="noStrike" kern="1200" baseline="0" dirty="0">
                <a:solidFill>
                  <a:schemeClr val="tx1"/>
                </a:solidFill>
                <a:latin typeface="+mn-lt"/>
                <a:ea typeface="+mn-ea"/>
                <a:cs typeface="+mn-cs"/>
              </a:rPr>
              <a:t>J Affect Disord. 2009;117(Suppl 1): S54-S64.</a:t>
            </a:r>
          </a:p>
          <a:p>
            <a:r>
              <a:rPr lang="en-CA" sz="1200" b="0" i="0" u="none" strike="noStrike" kern="1200" baseline="0" dirty="0">
                <a:solidFill>
                  <a:schemeClr val="tx1"/>
                </a:solidFill>
                <a:latin typeface="+mn-lt"/>
                <a:ea typeface="+mn-ea"/>
                <a:cs typeface="+mn-cs"/>
              </a:rPr>
              <a:t>2. Boutron I, Tubach F, Giraudeau B, et al. Blinding was judged more difficult to achieve and maintain in nonpharmacologic than pharmacologic trials. J Clin Epidemiol. 2004;57:543-550.</a:t>
            </a:r>
          </a:p>
          <a:p>
            <a:r>
              <a:rPr lang="en-CA" sz="1200" b="0" i="0" u="none" strike="noStrike" kern="1200" baseline="0" dirty="0">
                <a:solidFill>
                  <a:schemeClr val="tx1"/>
                </a:solidFill>
                <a:latin typeface="+mn-lt"/>
                <a:ea typeface="+mn-ea"/>
                <a:cs typeface="+mn-cs"/>
              </a:rPr>
              <a:t>3. Coelho HF, Pittler MH, Ernst E. An investigation of the contents of complementary and alternative medicine journals. Altern Ther Health Med. 2007;13:40-44.</a:t>
            </a:r>
          </a:p>
          <a:p>
            <a:r>
              <a:rPr lang="en-CA" sz="1200" b="0" i="0" u="none" strike="noStrike" kern="1200" baseline="0" dirty="0">
                <a:solidFill>
                  <a:schemeClr val="tx1"/>
                </a:solidFill>
                <a:latin typeface="+mn-lt"/>
                <a:ea typeface="+mn-ea"/>
                <a:cs typeface="+mn-cs"/>
              </a:rPr>
              <a:t>4. Caulfield T, DeBow S. A systematic review of how homeopathy is represented in conventional and CAM peer reviewed journals. BMC Complement Altern Med. 2005;5:12.</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6</a:t>
            </a:fld>
            <a:endParaRPr lang="en-CA" dirty="0"/>
          </a:p>
        </p:txBody>
      </p:sp>
    </p:spTree>
    <p:extLst>
      <p:ext uri="{BB962C8B-B14F-4D97-AF65-F5344CB8AC3E}">
        <p14:creationId xmlns:p14="http://schemas.microsoft.com/office/powerpoint/2010/main" val="3542342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References</a:t>
            </a:r>
          </a:p>
          <a:p>
            <a:r>
              <a:rPr lang="en-CA" sz="1200" b="0" i="0" u="none" strike="noStrike" kern="1200" baseline="0" dirty="0">
                <a:solidFill>
                  <a:schemeClr val="tx1"/>
                </a:solidFill>
                <a:latin typeface="+mn-lt"/>
                <a:ea typeface="+mn-ea"/>
                <a:cs typeface="+mn-cs"/>
              </a:rPr>
              <a:t>1. Solomon D, Adams J. The use of complementary and alternative medicine in adults with depressive disorders: a critical integrative review. J Affect Disord. 2015;197:101-113.</a:t>
            </a:r>
          </a:p>
          <a:p>
            <a:r>
              <a:rPr lang="en-CA" sz="1200" b="0" i="0" u="none" strike="noStrike" kern="1200" baseline="0" dirty="0">
                <a:solidFill>
                  <a:schemeClr val="tx1"/>
                </a:solidFill>
                <a:latin typeface="+mn-lt"/>
                <a:ea typeface="+mn-ea"/>
                <a:cs typeface="+mn-cs"/>
              </a:rPr>
              <a:t>2. Chang HY, Chang HL, Siren B. Exploring the decision to disclose use of natural products among outpatients: a mixed-method study. BMC Complement Altern Med. 2013;13:319.</a:t>
            </a:r>
          </a:p>
          <a:p>
            <a:r>
              <a:rPr lang="en-CA" sz="1200" b="0" i="0" u="none" strike="noStrike" kern="1200" baseline="0" dirty="0">
                <a:solidFill>
                  <a:schemeClr val="tx1"/>
                </a:solidFill>
                <a:latin typeface="+mn-lt"/>
                <a:ea typeface="+mn-ea"/>
                <a:cs typeface="+mn-cs"/>
              </a:rPr>
              <a:t>3. Shelley BM, Sussman AL, Williams RL, et al. ‘They don’t ask me so I don’t tell them’: patient-clinician communication about traditional, complementary, and alternative medicine. Ann Fam Med. 2009;7:139-147.</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7</a:t>
            </a:fld>
            <a:endParaRPr lang="en-CA" dirty="0"/>
          </a:p>
        </p:txBody>
      </p:sp>
    </p:spTree>
    <p:extLst>
      <p:ext uri="{BB962C8B-B14F-4D97-AF65-F5344CB8AC3E}">
        <p14:creationId xmlns:p14="http://schemas.microsoft.com/office/powerpoint/2010/main" val="31151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References</a:t>
            </a:r>
          </a:p>
          <a:p>
            <a:r>
              <a:rPr lang="en-CA" sz="1200" b="0" i="0" u="none" strike="noStrike" kern="1200" baseline="0" dirty="0">
                <a:solidFill>
                  <a:schemeClr val="tx1"/>
                </a:solidFill>
                <a:latin typeface="+mn-lt"/>
                <a:ea typeface="+mn-ea"/>
                <a:cs typeface="+mn-cs"/>
              </a:rPr>
              <a:t>1. Freeman MP, Fava M, Lake J, et al. Complementary and alternative medicine in major depressive disorder: the American</a:t>
            </a:r>
          </a:p>
          <a:p>
            <a:r>
              <a:rPr lang="en-CA" sz="1200" b="0" i="0" u="none" strike="noStrike" kern="1200" baseline="0" dirty="0">
                <a:solidFill>
                  <a:schemeClr val="tx1"/>
                </a:solidFill>
                <a:latin typeface="+mn-lt"/>
                <a:ea typeface="+mn-ea"/>
                <a:cs typeface="+mn-cs"/>
              </a:rPr>
              <a:t>Psychiatric Association Task Force report. J Clin Psychiatry. 2010;71:669-681.</a:t>
            </a:r>
          </a:p>
          <a:p>
            <a:r>
              <a:rPr lang="en-CA" sz="1200" b="0" i="0" u="none" strike="noStrike" kern="1200" baseline="0" dirty="0">
                <a:solidFill>
                  <a:schemeClr val="tx1"/>
                </a:solidFill>
                <a:latin typeface="+mn-lt"/>
                <a:ea typeface="+mn-ea"/>
                <a:cs typeface="+mn-cs"/>
              </a:rPr>
              <a:t>2. Martensson B, Pettersson A, Berglund L, et al. Bright white light therapy in depression: a critical review of the evidence. J Affect Disord. 2015;182:1-7.</a:t>
            </a:r>
          </a:p>
          <a:p>
            <a:r>
              <a:rPr lang="en-CA" sz="1200" b="0" i="0" u="none" strike="noStrike" kern="1200" baseline="0" dirty="0">
                <a:solidFill>
                  <a:schemeClr val="tx1"/>
                </a:solidFill>
                <a:latin typeface="+mn-lt"/>
                <a:ea typeface="+mn-ea"/>
                <a:cs typeface="+mn-cs"/>
              </a:rPr>
              <a:t>3. Pail G, Huf W, Pjrek E, et al. Bright-light therapy in the treatment of mood disorders. Neuropsychobiology. 2011;64:152-162.</a:t>
            </a:r>
          </a:p>
          <a:p>
            <a:r>
              <a:rPr lang="en-CA" sz="1200" b="0" i="0" u="none" strike="noStrike" kern="1200" baseline="0" dirty="0">
                <a:solidFill>
                  <a:schemeClr val="tx1"/>
                </a:solidFill>
                <a:latin typeface="+mn-lt"/>
                <a:ea typeface="+mn-ea"/>
                <a:cs typeface="+mn-cs"/>
              </a:rPr>
              <a:t>4. Sohn CH, Lam RW. Update on the biology of seasonal affective disorder. CNS Spectr. 2005;10:635-646.</a:t>
            </a:r>
          </a:p>
          <a:p>
            <a:r>
              <a:rPr lang="en-CA" sz="1200" b="0" i="0" u="none" strike="noStrike" kern="1200" baseline="0" dirty="0">
                <a:solidFill>
                  <a:schemeClr val="tx1"/>
                </a:solidFill>
                <a:latin typeface="+mn-lt"/>
                <a:ea typeface="+mn-ea"/>
                <a:cs typeface="+mn-cs"/>
              </a:rPr>
              <a:t>5. Bauer M, Pfennig A, Severus E, et al. World Federation of Societies of Biological Psychiatry (WFSBP) guidelines for biological treatment of unipolar depressive disorders, part 1: update 2013 on the acute and continuation treatment of unipolar depressive disorders. World J Biol Psychiatry. 2013;14:334-385.</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8</a:t>
            </a:fld>
            <a:endParaRPr lang="en-CA" dirty="0"/>
          </a:p>
        </p:txBody>
      </p:sp>
    </p:spTree>
    <p:extLst>
      <p:ext uri="{BB962C8B-B14F-4D97-AF65-F5344CB8AC3E}">
        <p14:creationId xmlns:p14="http://schemas.microsoft.com/office/powerpoint/2010/main" val="3542342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CA" dirty="0"/>
              <a:t>References</a:t>
            </a:r>
          </a:p>
          <a:p>
            <a:r>
              <a:rPr lang="en-CA" sz="1200" b="0" i="0" u="none" strike="noStrike" kern="1200" baseline="0" dirty="0">
                <a:solidFill>
                  <a:schemeClr val="tx1"/>
                </a:solidFill>
                <a:latin typeface="+mn-lt"/>
                <a:ea typeface="+mn-ea"/>
                <a:cs typeface="+mn-cs"/>
              </a:rPr>
              <a:t>1. Rohan KJ, Mahon JN, Evans M, et al. Randomized trial of cognitive-behavioral versus light therapy for seasonal affective disorder: acute outcomes. Am J Psychiatry. 2015;172:862-869.</a:t>
            </a:r>
          </a:p>
          <a:p>
            <a:r>
              <a:rPr lang="en-CA" sz="1200" b="0" i="0" u="none" strike="noStrike" kern="1200" baseline="0" dirty="0">
                <a:solidFill>
                  <a:schemeClr val="tx1"/>
                </a:solidFill>
                <a:latin typeface="+mn-lt"/>
                <a:ea typeface="+mn-ea"/>
                <a:cs typeface="+mn-cs"/>
              </a:rPr>
              <a:t>2. Rohan KJ, Meyerhoff J, Ho SY, et al. Outcomes one and two winters following cognitive-behavioral therapy or light therapy for seasonal affective disorder. Am J Psychiatry. 2015 Nov 5. [Epub ahead of print]</a:t>
            </a:r>
          </a:p>
          <a:p>
            <a:r>
              <a:rPr lang="en-CA" sz="1200" b="0" i="0" u="none" strike="noStrike" kern="1200" baseline="0" dirty="0">
                <a:solidFill>
                  <a:schemeClr val="tx1"/>
                </a:solidFill>
                <a:latin typeface="+mn-lt"/>
                <a:ea typeface="+mn-ea"/>
                <a:cs typeface="+mn-cs"/>
              </a:rPr>
              <a:t>3. Martiny K, Refsgaard E, Lund V, et al. Maintained superiority of chronotherapeutics vs. exercise in a 20-week randomized follow-up trial in major depression. Acta Psychiatr Scand. 2015;131:446-457.</a:t>
            </a:r>
          </a:p>
          <a:p>
            <a:r>
              <a:rPr lang="en-CA" sz="1200" b="0" i="0" u="none" strike="noStrike" kern="1200" baseline="0" dirty="0">
                <a:solidFill>
                  <a:schemeClr val="tx1"/>
                </a:solidFill>
                <a:latin typeface="+mn-lt"/>
                <a:ea typeface="+mn-ea"/>
                <a:cs typeface="+mn-cs"/>
              </a:rPr>
              <a:t>4. Perera S, Eisen R, Bhatt M, et al. Light therapy for nonseasonal depression: systematic review and meta-analysis. B J Psych Open. 2016;2:116-126.</a:t>
            </a:r>
          </a:p>
          <a:p>
            <a:r>
              <a:rPr lang="en-CA" sz="1200" b="0" i="0" u="none" strike="noStrike" kern="1200" baseline="0" dirty="0">
                <a:solidFill>
                  <a:schemeClr val="tx1"/>
                </a:solidFill>
                <a:latin typeface="+mn-lt"/>
                <a:ea typeface="+mn-ea"/>
                <a:cs typeface="+mn-cs"/>
              </a:rPr>
              <a:t>5. Lam RW, Levitt AJ, Levitan RD, et al. Efficacy of bright light treatment, fluoxetine, and the combination in patients with nonseasonal major depressive disorder: a randomized clinical trial. JAMA Psychiatry. 2015;18:1-9.</a:t>
            </a:r>
          </a:p>
          <a:p>
            <a:r>
              <a:rPr lang="en-CA" sz="1200" b="0" i="0" u="none" strike="noStrike" kern="1200" baseline="0" dirty="0">
                <a:solidFill>
                  <a:schemeClr val="tx1"/>
                </a:solidFill>
                <a:latin typeface="+mn-lt"/>
                <a:ea typeface="+mn-ea"/>
                <a:cs typeface="+mn-cs"/>
              </a:rPr>
              <a:t>6. Martiny K, Refsgaard E, Lund V, et al. A 9-week randomized trial comparing a chronotherapeutic intervention (wake and light therapy) to exercise in major depressive disorder patients treated with duloxetine. J Clin Psychiatry. 2012;73:1234-1242.</a:t>
            </a:r>
            <a:endParaRPr lang="en-CA" dirty="0"/>
          </a:p>
        </p:txBody>
      </p:sp>
      <p:sp>
        <p:nvSpPr>
          <p:cNvPr id="4" name="Slide Number Placeholder 3"/>
          <p:cNvSpPr>
            <a:spLocks noGrp="1"/>
          </p:cNvSpPr>
          <p:nvPr>
            <p:ph type="sldNum" sz="quarter" idx="10"/>
          </p:nvPr>
        </p:nvSpPr>
        <p:spPr/>
        <p:txBody>
          <a:bodyPr/>
          <a:lstStyle/>
          <a:p>
            <a:fld id="{0FD26753-7457-4994-A0D2-DC6B3CDB0E6A}" type="slidenum">
              <a:rPr lang="en-CA" smtClean="0"/>
              <a:t>9</a:t>
            </a:fld>
            <a:endParaRPr lang="en-CA" dirty="0"/>
          </a:p>
        </p:txBody>
      </p:sp>
    </p:spTree>
    <p:extLst>
      <p:ext uri="{BB962C8B-B14F-4D97-AF65-F5344CB8AC3E}">
        <p14:creationId xmlns:p14="http://schemas.microsoft.com/office/powerpoint/2010/main" val="354234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7BB323-8D68-49CA-8E30-260D549993C3}" type="datetimeFigureOut">
              <a:rPr lang="en-CA" smtClean="0"/>
              <a:t>2019-04-18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43344B5-256D-4960-8B31-0E103F7C4BB4}" type="slidenum">
              <a:rPr lang="en-CA" smtClean="0"/>
              <a:t>‹#›</a:t>
            </a:fld>
            <a:endParaRPr lang="en-CA" dirty="0"/>
          </a:p>
        </p:txBody>
      </p:sp>
    </p:spTree>
    <p:extLst>
      <p:ext uri="{BB962C8B-B14F-4D97-AF65-F5344CB8AC3E}">
        <p14:creationId xmlns:p14="http://schemas.microsoft.com/office/powerpoint/2010/main" val="270523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BB323-8D68-49CA-8E30-260D549993C3}" type="datetimeFigureOut">
              <a:rPr lang="en-CA" smtClean="0"/>
              <a:t>2019-04-18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43344B5-256D-4960-8B31-0E103F7C4BB4}" type="slidenum">
              <a:rPr lang="en-CA" smtClean="0"/>
              <a:t>‹#›</a:t>
            </a:fld>
            <a:endParaRPr lang="en-CA" dirty="0"/>
          </a:p>
        </p:txBody>
      </p:sp>
    </p:spTree>
    <p:extLst>
      <p:ext uri="{BB962C8B-B14F-4D97-AF65-F5344CB8AC3E}">
        <p14:creationId xmlns:p14="http://schemas.microsoft.com/office/powerpoint/2010/main" val="71345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BB323-8D68-49CA-8E30-260D549993C3}" type="datetimeFigureOut">
              <a:rPr lang="en-CA" smtClean="0"/>
              <a:t>2019-04-18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43344B5-256D-4960-8B31-0E103F7C4BB4}" type="slidenum">
              <a:rPr lang="en-CA" smtClean="0"/>
              <a:t>‹#›</a:t>
            </a:fld>
            <a:endParaRPr lang="en-CA" dirty="0"/>
          </a:p>
        </p:txBody>
      </p:sp>
    </p:spTree>
    <p:extLst>
      <p:ext uri="{BB962C8B-B14F-4D97-AF65-F5344CB8AC3E}">
        <p14:creationId xmlns:p14="http://schemas.microsoft.com/office/powerpoint/2010/main" val="3867787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7BB323-8D68-49CA-8E30-260D549993C3}" type="datetimeFigureOut">
              <a:rPr lang="en-CA" smtClean="0">
                <a:solidFill>
                  <a:prstClr val="black">
                    <a:tint val="75000"/>
                  </a:prstClr>
                </a:solidFill>
              </a:rPr>
              <a:pPr/>
              <a:t>2019-04-18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43344B5-256D-4960-8B31-0E103F7C4BB4}"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92453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1665"/>
          </a:xfrm>
        </p:spPr>
        <p:txBody>
          <a:bodyPr>
            <a:normAutofit/>
          </a:bodyPr>
          <a:lstStyle>
            <a:lvl1pPr algn="ctr">
              <a:defRPr sz="320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813005" y="1368425"/>
            <a:ext cx="7886700" cy="4351338"/>
          </a:xfrm>
        </p:spPr>
        <p:txBody>
          <a:bodyPr/>
          <a:lstStyle>
            <a:lvl1pPr>
              <a:buClr>
                <a:srgbClr val="007EA9"/>
              </a:buClr>
              <a:defRPr/>
            </a:lvl1pPr>
            <a:lvl2pPr>
              <a:buClr>
                <a:srgbClr val="B6D433"/>
              </a:buClr>
              <a:defRPr/>
            </a:lvl2pPr>
            <a:lvl3pPr>
              <a:buClr>
                <a:srgbClr val="B6D433"/>
              </a:buClr>
              <a:defRPr/>
            </a:lvl3pPr>
            <a:lvl4pPr>
              <a:buClr>
                <a:srgbClr val="B6D433"/>
              </a:buClr>
              <a:defRPr/>
            </a:lvl4pPr>
            <a:lvl5pPr>
              <a:buClr>
                <a:srgbClr val="B6D43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27BB323-8D68-49CA-8E30-260D549993C3}" type="datetimeFigureOut">
              <a:rPr lang="en-CA" smtClean="0">
                <a:solidFill>
                  <a:prstClr val="black">
                    <a:tint val="75000"/>
                  </a:prstClr>
                </a:solidFill>
              </a:rPr>
              <a:pPr/>
              <a:t>2019-04-18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43344B5-256D-4960-8B31-0E103F7C4BB4}"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1284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atin typeface="+mn-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BB323-8D68-49CA-8E30-260D549993C3}" type="datetimeFigureOut">
              <a:rPr lang="en-CA" smtClean="0">
                <a:solidFill>
                  <a:prstClr val="black">
                    <a:tint val="75000"/>
                  </a:prstClr>
                </a:solidFill>
              </a:rPr>
              <a:pPr/>
              <a:t>2019-04-18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43344B5-256D-4960-8B31-0E103F7C4BB4}"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91493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7BB323-8D68-49CA-8E30-260D549993C3}" type="datetimeFigureOut">
              <a:rPr lang="en-CA" smtClean="0">
                <a:solidFill>
                  <a:prstClr val="black">
                    <a:tint val="75000"/>
                  </a:prstClr>
                </a:solidFill>
              </a:rPr>
              <a:pPr/>
              <a:t>2019-04-18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43344B5-256D-4960-8B31-0E103F7C4BB4}"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53322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7BB323-8D68-49CA-8E30-260D549993C3}" type="datetimeFigureOut">
              <a:rPr lang="en-CA" smtClean="0">
                <a:solidFill>
                  <a:prstClr val="black">
                    <a:tint val="75000"/>
                  </a:prstClr>
                </a:solidFill>
              </a:rPr>
              <a:pPr/>
              <a:t>2019-04-18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643344B5-256D-4960-8B31-0E103F7C4BB4}"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30782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7BB323-8D68-49CA-8E30-260D549993C3}" type="datetimeFigureOut">
              <a:rPr lang="en-CA" smtClean="0">
                <a:solidFill>
                  <a:prstClr val="black">
                    <a:tint val="75000"/>
                  </a:prstClr>
                </a:solidFill>
              </a:rPr>
              <a:pPr/>
              <a:t>2019-04-18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643344B5-256D-4960-8B31-0E103F7C4BB4}"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03348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BB323-8D68-49CA-8E30-260D549993C3}" type="datetimeFigureOut">
              <a:rPr lang="en-CA" smtClean="0">
                <a:solidFill>
                  <a:prstClr val="black">
                    <a:tint val="75000"/>
                  </a:prstClr>
                </a:solidFill>
              </a:rPr>
              <a:pPr/>
              <a:t>2019-04-18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643344B5-256D-4960-8B31-0E103F7C4BB4}"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56274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7BB323-8D68-49CA-8E30-260D549993C3}" type="datetimeFigureOut">
              <a:rPr lang="en-CA" smtClean="0">
                <a:solidFill>
                  <a:prstClr val="black">
                    <a:tint val="75000"/>
                  </a:prstClr>
                </a:solidFill>
              </a:rPr>
              <a:pPr/>
              <a:t>2019-04-18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43344B5-256D-4960-8B31-0E103F7C4BB4}"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886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1665"/>
          </a:xfrm>
        </p:spPr>
        <p:txBody>
          <a:bodyPr>
            <a:normAutofit/>
          </a:bodyPr>
          <a:lstStyle>
            <a:lvl1pPr algn="ctr">
              <a:defRPr sz="320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813005" y="1368425"/>
            <a:ext cx="7886700" cy="4351338"/>
          </a:xfrm>
        </p:spPr>
        <p:txBody>
          <a:bodyPr/>
          <a:lstStyle>
            <a:lvl1pPr>
              <a:buClr>
                <a:srgbClr val="007EA9"/>
              </a:buClr>
              <a:defRPr/>
            </a:lvl1pPr>
            <a:lvl2pPr>
              <a:buClr>
                <a:srgbClr val="B6D433"/>
              </a:buClr>
              <a:defRPr/>
            </a:lvl2pPr>
            <a:lvl3pPr>
              <a:buClr>
                <a:srgbClr val="B6D433"/>
              </a:buClr>
              <a:defRPr/>
            </a:lvl3pPr>
            <a:lvl4pPr>
              <a:buClr>
                <a:srgbClr val="B6D433"/>
              </a:buClr>
              <a:defRPr/>
            </a:lvl4pPr>
            <a:lvl5pPr>
              <a:buClr>
                <a:srgbClr val="B6D43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27BB323-8D68-49CA-8E30-260D549993C3}" type="datetimeFigureOut">
              <a:rPr lang="en-CA" smtClean="0"/>
              <a:t>2019-04-18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43344B5-256D-4960-8B31-0E103F7C4BB4}" type="slidenum">
              <a:rPr lang="en-CA" smtClean="0"/>
              <a:t>‹#›</a:t>
            </a:fld>
            <a:endParaRPr lang="en-CA" dirty="0"/>
          </a:p>
        </p:txBody>
      </p:sp>
    </p:spTree>
    <p:extLst>
      <p:ext uri="{BB962C8B-B14F-4D97-AF65-F5344CB8AC3E}">
        <p14:creationId xmlns:p14="http://schemas.microsoft.com/office/powerpoint/2010/main" val="3636041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7BB323-8D68-49CA-8E30-260D549993C3}" type="datetimeFigureOut">
              <a:rPr lang="en-CA" smtClean="0">
                <a:solidFill>
                  <a:prstClr val="black">
                    <a:tint val="75000"/>
                  </a:prstClr>
                </a:solidFill>
              </a:rPr>
              <a:pPr/>
              <a:t>2019-04-18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43344B5-256D-4960-8B31-0E103F7C4BB4}"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85346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BB323-8D68-49CA-8E30-260D549993C3}" type="datetimeFigureOut">
              <a:rPr lang="en-CA" smtClean="0">
                <a:solidFill>
                  <a:prstClr val="black">
                    <a:tint val="75000"/>
                  </a:prstClr>
                </a:solidFill>
              </a:rPr>
              <a:pPr/>
              <a:t>2019-04-18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43344B5-256D-4960-8B31-0E103F7C4BB4}"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6978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BB323-8D68-49CA-8E30-260D549993C3}" type="datetimeFigureOut">
              <a:rPr lang="en-CA" smtClean="0">
                <a:solidFill>
                  <a:prstClr val="black">
                    <a:tint val="75000"/>
                  </a:prstClr>
                </a:solidFill>
              </a:rPr>
              <a:pPr/>
              <a:t>2019-04-18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43344B5-256D-4960-8B31-0E103F7C4BB4}"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8466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atin typeface="+mn-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BB323-8D68-49CA-8E30-260D549993C3}" type="datetimeFigureOut">
              <a:rPr lang="en-CA" smtClean="0"/>
              <a:t>2019-04-18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43344B5-256D-4960-8B31-0E103F7C4BB4}" type="slidenum">
              <a:rPr lang="en-CA" smtClean="0"/>
              <a:t>‹#›</a:t>
            </a:fld>
            <a:endParaRPr lang="en-CA" dirty="0"/>
          </a:p>
        </p:txBody>
      </p:sp>
    </p:spTree>
    <p:extLst>
      <p:ext uri="{BB962C8B-B14F-4D97-AF65-F5344CB8AC3E}">
        <p14:creationId xmlns:p14="http://schemas.microsoft.com/office/powerpoint/2010/main" val="39519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7BB323-8D68-49CA-8E30-260D549993C3}" type="datetimeFigureOut">
              <a:rPr lang="en-CA" smtClean="0"/>
              <a:t>2019-04-18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43344B5-256D-4960-8B31-0E103F7C4BB4}" type="slidenum">
              <a:rPr lang="en-CA" smtClean="0"/>
              <a:t>‹#›</a:t>
            </a:fld>
            <a:endParaRPr lang="en-CA" dirty="0"/>
          </a:p>
        </p:txBody>
      </p:sp>
    </p:spTree>
    <p:extLst>
      <p:ext uri="{BB962C8B-B14F-4D97-AF65-F5344CB8AC3E}">
        <p14:creationId xmlns:p14="http://schemas.microsoft.com/office/powerpoint/2010/main" val="380883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7BB323-8D68-49CA-8E30-260D549993C3}" type="datetimeFigureOut">
              <a:rPr lang="en-CA" smtClean="0"/>
              <a:t>2019-04-18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643344B5-256D-4960-8B31-0E103F7C4BB4}" type="slidenum">
              <a:rPr lang="en-CA" smtClean="0"/>
              <a:t>‹#›</a:t>
            </a:fld>
            <a:endParaRPr lang="en-CA" dirty="0"/>
          </a:p>
        </p:txBody>
      </p:sp>
    </p:spTree>
    <p:extLst>
      <p:ext uri="{BB962C8B-B14F-4D97-AF65-F5344CB8AC3E}">
        <p14:creationId xmlns:p14="http://schemas.microsoft.com/office/powerpoint/2010/main" val="416503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7BB323-8D68-49CA-8E30-260D549993C3}" type="datetimeFigureOut">
              <a:rPr lang="en-CA" smtClean="0"/>
              <a:t>2019-04-18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643344B5-256D-4960-8B31-0E103F7C4BB4}" type="slidenum">
              <a:rPr lang="en-CA" smtClean="0"/>
              <a:t>‹#›</a:t>
            </a:fld>
            <a:endParaRPr lang="en-CA" dirty="0"/>
          </a:p>
        </p:txBody>
      </p:sp>
    </p:spTree>
    <p:extLst>
      <p:ext uri="{BB962C8B-B14F-4D97-AF65-F5344CB8AC3E}">
        <p14:creationId xmlns:p14="http://schemas.microsoft.com/office/powerpoint/2010/main" val="199667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BB323-8D68-49CA-8E30-260D549993C3}" type="datetimeFigureOut">
              <a:rPr lang="en-CA" smtClean="0"/>
              <a:t>2019-04-18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643344B5-256D-4960-8B31-0E103F7C4BB4}" type="slidenum">
              <a:rPr lang="en-CA" smtClean="0"/>
              <a:t>‹#›</a:t>
            </a:fld>
            <a:endParaRPr lang="en-CA" dirty="0"/>
          </a:p>
        </p:txBody>
      </p:sp>
    </p:spTree>
    <p:extLst>
      <p:ext uri="{BB962C8B-B14F-4D97-AF65-F5344CB8AC3E}">
        <p14:creationId xmlns:p14="http://schemas.microsoft.com/office/powerpoint/2010/main" val="174252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7BB323-8D68-49CA-8E30-260D549993C3}" type="datetimeFigureOut">
              <a:rPr lang="en-CA" smtClean="0"/>
              <a:t>2019-04-18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43344B5-256D-4960-8B31-0E103F7C4BB4}" type="slidenum">
              <a:rPr lang="en-CA" smtClean="0"/>
              <a:t>‹#›</a:t>
            </a:fld>
            <a:endParaRPr lang="en-CA" dirty="0"/>
          </a:p>
        </p:txBody>
      </p:sp>
    </p:spTree>
    <p:extLst>
      <p:ext uri="{BB962C8B-B14F-4D97-AF65-F5344CB8AC3E}">
        <p14:creationId xmlns:p14="http://schemas.microsoft.com/office/powerpoint/2010/main" val="323787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7BB323-8D68-49CA-8E30-260D549993C3}" type="datetimeFigureOut">
              <a:rPr lang="en-CA" smtClean="0"/>
              <a:t>2019-04-18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43344B5-256D-4960-8B31-0E103F7C4BB4}" type="slidenum">
              <a:rPr lang="en-CA" smtClean="0"/>
              <a:t>‹#›</a:t>
            </a:fld>
            <a:endParaRPr lang="en-CA" dirty="0"/>
          </a:p>
        </p:txBody>
      </p:sp>
    </p:spTree>
    <p:extLst>
      <p:ext uri="{BB962C8B-B14F-4D97-AF65-F5344CB8AC3E}">
        <p14:creationId xmlns:p14="http://schemas.microsoft.com/office/powerpoint/2010/main" val="15885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slide" Target="../slides/slide1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3">
            <a:extLst>
              <a:ext uri="{28A0092B-C50C-407E-A947-70E740481C1C}">
                <a14:useLocalDpi xmlns:a14="http://schemas.microsoft.com/office/drawing/2010/main" val="0"/>
              </a:ext>
            </a:extLst>
          </a:blip>
          <a:srcRect l="5183" r="1579"/>
          <a:stretch/>
        </p:blipFill>
        <p:spPr>
          <a:xfrm>
            <a:off x="-7374" y="407323"/>
            <a:ext cx="9151374" cy="897911"/>
          </a:xfrm>
          <a:prstGeom prst="rect">
            <a:avLst/>
          </a:prstGeom>
        </p:spPr>
      </p:pic>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260690"/>
            <a:ext cx="9144000" cy="597310"/>
          </a:xfrm>
          <a:prstGeom prst="rect">
            <a:avLst/>
          </a:prstGeom>
        </p:spPr>
      </p:pic>
      <p:pic>
        <p:nvPicPr>
          <p:cNvPr id="7" name="Picture 6"/>
          <p:cNvPicPr>
            <a:picLocks noChangeAspect="1"/>
          </p:cNvPicPr>
          <p:nvPr userDrawn="1"/>
        </p:nvPicPr>
        <p:blipFill rotWithShape="1">
          <a:blip r:embed="rId15">
            <a:extLst>
              <a:ext uri="{28A0092B-C50C-407E-A947-70E740481C1C}">
                <a14:useLocalDpi xmlns:a14="http://schemas.microsoft.com/office/drawing/2010/main" val="0"/>
              </a:ext>
            </a:extLst>
          </a:blip>
          <a:srcRect l="13487" r="10835"/>
          <a:stretch/>
        </p:blipFill>
        <p:spPr>
          <a:xfrm>
            <a:off x="0" y="0"/>
            <a:ext cx="9144000" cy="1504336"/>
          </a:xfrm>
          <a:prstGeom prst="rect">
            <a:avLst/>
          </a:prstGeom>
        </p:spPr>
      </p:pic>
      <p:sp>
        <p:nvSpPr>
          <p:cNvPr id="2" name="Title Placeholder 1"/>
          <p:cNvSpPr>
            <a:spLocks noGrp="1"/>
          </p:cNvSpPr>
          <p:nvPr>
            <p:ph type="title"/>
          </p:nvPr>
        </p:nvSpPr>
        <p:spPr>
          <a:xfrm>
            <a:off x="0" y="1"/>
            <a:ext cx="9144000" cy="75954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BB323-8D68-49CA-8E30-260D549993C3}" type="datetimeFigureOut">
              <a:rPr lang="en-CA" smtClean="0"/>
              <a:t>2019-04-18</a:t>
            </a:fld>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344B5-256D-4960-8B31-0E103F7C4BB4}" type="slidenum">
              <a:rPr lang="en-CA" smtClean="0"/>
              <a:t>‹#›</a:t>
            </a:fld>
            <a:endParaRPr lang="en-CA" dirty="0"/>
          </a:p>
        </p:txBody>
      </p:sp>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7547" y="6421094"/>
            <a:ext cx="1347246" cy="377673"/>
          </a:xfrm>
          <a:prstGeom prst="rect">
            <a:avLst/>
          </a:prstGeom>
        </p:spPr>
      </p:pic>
    </p:spTree>
    <p:extLst>
      <p:ext uri="{BB962C8B-B14F-4D97-AF65-F5344CB8AC3E}">
        <p14:creationId xmlns:p14="http://schemas.microsoft.com/office/powerpoint/2010/main" val="1011588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3200" b="1" kern="1200">
          <a:solidFill>
            <a:schemeClr val="bg1"/>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Clr>
          <a:srgbClr val="007EA9"/>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6D43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6D43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6D43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6D43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3">
            <a:extLst>
              <a:ext uri="{28A0092B-C50C-407E-A947-70E740481C1C}">
                <a14:useLocalDpi xmlns:a14="http://schemas.microsoft.com/office/drawing/2010/main" val="0"/>
              </a:ext>
            </a:extLst>
          </a:blip>
          <a:srcRect l="5183" r="1579"/>
          <a:stretch/>
        </p:blipFill>
        <p:spPr>
          <a:xfrm>
            <a:off x="-7374" y="407323"/>
            <a:ext cx="9151374" cy="897911"/>
          </a:xfrm>
          <a:prstGeom prst="rect">
            <a:avLst/>
          </a:prstGeom>
        </p:spPr>
      </p:pic>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260690"/>
            <a:ext cx="9144000" cy="597310"/>
          </a:xfrm>
          <a:prstGeom prst="rect">
            <a:avLst/>
          </a:prstGeom>
        </p:spPr>
      </p:pic>
      <p:pic>
        <p:nvPicPr>
          <p:cNvPr id="7" name="Picture 6"/>
          <p:cNvPicPr>
            <a:picLocks noChangeAspect="1"/>
          </p:cNvPicPr>
          <p:nvPr userDrawn="1"/>
        </p:nvPicPr>
        <p:blipFill rotWithShape="1">
          <a:blip r:embed="rId15">
            <a:extLst>
              <a:ext uri="{28A0092B-C50C-407E-A947-70E740481C1C}">
                <a14:useLocalDpi xmlns:a14="http://schemas.microsoft.com/office/drawing/2010/main" val="0"/>
              </a:ext>
            </a:extLst>
          </a:blip>
          <a:srcRect l="13487" r="10835"/>
          <a:stretch/>
        </p:blipFill>
        <p:spPr>
          <a:xfrm>
            <a:off x="0" y="0"/>
            <a:ext cx="9144000" cy="1504336"/>
          </a:xfrm>
          <a:prstGeom prst="rect">
            <a:avLst/>
          </a:prstGeom>
        </p:spPr>
      </p:pic>
      <p:sp>
        <p:nvSpPr>
          <p:cNvPr id="2" name="Title Placeholder 1"/>
          <p:cNvSpPr>
            <a:spLocks noGrp="1"/>
          </p:cNvSpPr>
          <p:nvPr>
            <p:ph type="title"/>
          </p:nvPr>
        </p:nvSpPr>
        <p:spPr>
          <a:xfrm>
            <a:off x="0" y="1"/>
            <a:ext cx="9144000" cy="75954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BB323-8D68-49CA-8E30-260D549993C3}" type="datetimeFigureOut">
              <a:rPr lang="en-CA" smtClean="0">
                <a:solidFill>
                  <a:prstClr val="black">
                    <a:tint val="75000"/>
                  </a:prstClr>
                </a:solidFill>
              </a:rPr>
              <a:pPr/>
              <a:t>2019-04-18</a:t>
            </a:fld>
            <a:endParaRPr lang="en-C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344B5-256D-4960-8B31-0E103F7C4BB4}" type="slidenum">
              <a:rPr lang="en-CA" smtClean="0">
                <a:solidFill>
                  <a:prstClr val="black">
                    <a:tint val="75000"/>
                  </a:prstClr>
                </a:solidFill>
              </a:rPr>
              <a:pPr/>
              <a:t>‹#›</a:t>
            </a:fld>
            <a:endParaRPr lang="en-CA">
              <a:solidFill>
                <a:prstClr val="black">
                  <a:tint val="75000"/>
                </a:prstClr>
              </a:solidFill>
            </a:endParaRPr>
          </a:p>
        </p:txBody>
      </p:sp>
      <p:pic>
        <p:nvPicPr>
          <p:cNvPr id="11" name="Picture 10">
            <a:hlinkClick r:id="rId16" action="ppaction://hlinksldjump"/>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7547" y="6421094"/>
            <a:ext cx="1347246" cy="377673"/>
          </a:xfrm>
          <a:prstGeom prst="rect">
            <a:avLst/>
          </a:prstGeom>
        </p:spPr>
      </p:pic>
    </p:spTree>
    <p:extLst>
      <p:ext uri="{BB962C8B-B14F-4D97-AF65-F5344CB8AC3E}">
        <p14:creationId xmlns:p14="http://schemas.microsoft.com/office/powerpoint/2010/main" val="32395232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3200" b="1" kern="1200">
          <a:solidFill>
            <a:schemeClr val="bg1"/>
          </a:solidFill>
          <a:effectLst/>
          <a:latin typeface="+mn-lt"/>
          <a:ea typeface="+mj-ea"/>
          <a:cs typeface="+mj-cs"/>
        </a:defRPr>
      </a:lvl1pPr>
    </p:titleStyle>
    <p:bodyStyle>
      <a:lvl1pPr marL="228600" indent="-228600" algn="l" defTabSz="914400" rtl="0" eaLnBrk="1" latinLnBrk="0" hangingPunct="1">
        <a:lnSpc>
          <a:spcPct val="90000"/>
        </a:lnSpc>
        <a:spcBef>
          <a:spcPts val="1000"/>
        </a:spcBef>
        <a:buClr>
          <a:srgbClr val="007EA9"/>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6D43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6D43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6D43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6D43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541" y="-64311"/>
            <a:ext cx="9163082" cy="6986622"/>
          </a:xfrm>
          <a:prstGeom prst="rect">
            <a:avLst/>
          </a:prstGeom>
        </p:spPr>
      </p:pic>
    </p:spTree>
    <p:extLst>
      <p:ext uri="{BB962C8B-B14F-4D97-AF65-F5344CB8AC3E}">
        <p14:creationId xmlns:p14="http://schemas.microsoft.com/office/powerpoint/2010/main" val="621918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397" y="14944"/>
            <a:ext cx="9144793" cy="6828112"/>
          </a:xfrm>
          <a:prstGeom prst="rect">
            <a:avLst/>
          </a:prstGeom>
        </p:spPr>
      </p:pic>
    </p:spTree>
    <p:extLst>
      <p:ext uri="{BB962C8B-B14F-4D97-AF65-F5344CB8AC3E}">
        <p14:creationId xmlns:p14="http://schemas.microsoft.com/office/powerpoint/2010/main" val="101287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97" y="14944"/>
            <a:ext cx="9144793" cy="6828112"/>
          </a:xfrm>
          <a:prstGeom prst="rect">
            <a:avLst/>
          </a:prstGeom>
        </p:spPr>
      </p:pic>
    </p:spTree>
    <p:extLst>
      <p:ext uri="{BB962C8B-B14F-4D97-AF65-F5344CB8AC3E}">
        <p14:creationId xmlns:p14="http://schemas.microsoft.com/office/powerpoint/2010/main" val="3662652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97" y="14944"/>
            <a:ext cx="9144793" cy="6828112"/>
          </a:xfrm>
          <a:prstGeom prst="rect">
            <a:avLst/>
          </a:prstGeom>
        </p:spPr>
      </p:pic>
    </p:spTree>
    <p:extLst>
      <p:ext uri="{BB962C8B-B14F-4D97-AF65-F5344CB8AC3E}">
        <p14:creationId xmlns:p14="http://schemas.microsoft.com/office/powerpoint/2010/main" val="3058581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97" y="21040"/>
            <a:ext cx="9144793" cy="6815919"/>
          </a:xfrm>
          <a:prstGeom prst="rect">
            <a:avLst/>
          </a:prstGeom>
        </p:spPr>
      </p:pic>
    </p:spTree>
    <p:extLst>
      <p:ext uri="{BB962C8B-B14F-4D97-AF65-F5344CB8AC3E}">
        <p14:creationId xmlns:p14="http://schemas.microsoft.com/office/powerpoint/2010/main" val="203794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97" y="21040"/>
            <a:ext cx="9144793" cy="6815919"/>
          </a:xfrm>
          <a:prstGeom prst="rect">
            <a:avLst/>
          </a:prstGeom>
        </p:spPr>
      </p:pic>
    </p:spTree>
    <p:extLst>
      <p:ext uri="{BB962C8B-B14F-4D97-AF65-F5344CB8AC3E}">
        <p14:creationId xmlns:p14="http://schemas.microsoft.com/office/powerpoint/2010/main" val="1872346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4038" y="21040"/>
            <a:ext cx="9352075" cy="6815919"/>
          </a:xfrm>
          <a:prstGeom prst="rect">
            <a:avLst/>
          </a:prstGeom>
        </p:spPr>
      </p:pic>
    </p:spTree>
    <p:extLst>
      <p:ext uri="{BB962C8B-B14F-4D97-AF65-F5344CB8AC3E}">
        <p14:creationId xmlns:p14="http://schemas.microsoft.com/office/powerpoint/2010/main" val="1710902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97" y="-134421"/>
            <a:ext cx="9144793" cy="7126842"/>
          </a:xfrm>
          <a:prstGeom prst="rect">
            <a:avLst/>
          </a:prstGeom>
        </p:spPr>
      </p:pic>
    </p:spTree>
    <p:extLst>
      <p:ext uri="{BB962C8B-B14F-4D97-AF65-F5344CB8AC3E}">
        <p14:creationId xmlns:p14="http://schemas.microsoft.com/office/powerpoint/2010/main" val="3412031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97" y="17992"/>
            <a:ext cx="9144793" cy="6822015"/>
          </a:xfrm>
          <a:prstGeom prst="rect">
            <a:avLst/>
          </a:prstGeom>
        </p:spPr>
      </p:pic>
    </p:spTree>
    <p:extLst>
      <p:ext uri="{BB962C8B-B14F-4D97-AF65-F5344CB8AC3E}">
        <p14:creationId xmlns:p14="http://schemas.microsoft.com/office/powerpoint/2010/main" val="389424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97" y="8847"/>
            <a:ext cx="9144793" cy="6840305"/>
          </a:xfrm>
          <a:prstGeom prst="rect">
            <a:avLst/>
          </a:prstGeom>
        </p:spPr>
      </p:pic>
    </p:spTree>
    <p:extLst>
      <p:ext uri="{BB962C8B-B14F-4D97-AF65-F5344CB8AC3E}">
        <p14:creationId xmlns:p14="http://schemas.microsoft.com/office/powerpoint/2010/main" val="718741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97" y="8847"/>
            <a:ext cx="9144793" cy="6840305"/>
          </a:xfrm>
          <a:prstGeom prst="rect">
            <a:avLst/>
          </a:prstGeom>
        </p:spPr>
      </p:pic>
    </p:spTree>
    <p:extLst>
      <p:ext uri="{BB962C8B-B14F-4D97-AF65-F5344CB8AC3E}">
        <p14:creationId xmlns:p14="http://schemas.microsoft.com/office/powerpoint/2010/main" val="103350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7" y="57620"/>
            <a:ext cx="9144793" cy="6742760"/>
          </a:xfrm>
          <a:prstGeom prst="rect">
            <a:avLst/>
          </a:prstGeom>
        </p:spPr>
      </p:pic>
    </p:spTree>
    <p:extLst>
      <p:ext uri="{BB962C8B-B14F-4D97-AF65-F5344CB8AC3E}">
        <p14:creationId xmlns:p14="http://schemas.microsoft.com/office/powerpoint/2010/main" val="1906239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88796" y="-297"/>
            <a:ext cx="9321592" cy="6858594"/>
          </a:xfrm>
          <a:prstGeom prst="rect">
            <a:avLst/>
          </a:prstGeom>
        </p:spPr>
      </p:pic>
    </p:spTree>
    <p:extLst>
      <p:ext uri="{BB962C8B-B14F-4D97-AF65-F5344CB8AC3E}">
        <p14:creationId xmlns:p14="http://schemas.microsoft.com/office/powerpoint/2010/main" val="1097069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97" y="11896"/>
            <a:ext cx="9144793" cy="6834208"/>
          </a:xfrm>
          <a:prstGeom prst="rect">
            <a:avLst/>
          </a:prstGeom>
        </p:spPr>
      </p:pic>
    </p:spTree>
    <p:extLst>
      <p:ext uri="{BB962C8B-B14F-4D97-AF65-F5344CB8AC3E}">
        <p14:creationId xmlns:p14="http://schemas.microsoft.com/office/powerpoint/2010/main" val="438360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97" y="14944"/>
            <a:ext cx="9144793" cy="6828112"/>
          </a:xfrm>
          <a:prstGeom prst="rect">
            <a:avLst/>
          </a:prstGeom>
        </p:spPr>
      </p:pic>
    </p:spTree>
    <p:extLst>
      <p:ext uri="{BB962C8B-B14F-4D97-AF65-F5344CB8AC3E}">
        <p14:creationId xmlns:p14="http://schemas.microsoft.com/office/powerpoint/2010/main" val="3202853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97" y="14944"/>
            <a:ext cx="9144793" cy="6828112"/>
          </a:xfrm>
          <a:prstGeom prst="rect">
            <a:avLst/>
          </a:prstGeom>
        </p:spPr>
      </p:pic>
    </p:spTree>
    <p:extLst>
      <p:ext uri="{BB962C8B-B14F-4D97-AF65-F5344CB8AC3E}">
        <p14:creationId xmlns:p14="http://schemas.microsoft.com/office/powerpoint/2010/main" val="1498827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clrChange>
              <a:clrFrom>
                <a:srgbClr val="FFFFFD"/>
              </a:clrFrom>
              <a:clrTo>
                <a:srgbClr val="FFFFFD">
                  <a:alpha val="0"/>
                </a:srgbClr>
              </a:clrTo>
            </a:clrChange>
            <a:extLst>
              <a:ext uri="{28A0092B-C50C-407E-A947-70E740481C1C}">
                <a14:useLocalDpi xmlns:a14="http://schemas.microsoft.com/office/drawing/2010/main" val="0"/>
              </a:ext>
            </a:extLst>
          </a:blip>
          <a:srcRect l="31704"/>
          <a:stretch/>
        </p:blipFill>
        <p:spPr>
          <a:xfrm rot="20520188">
            <a:off x="-67143" y="3425439"/>
            <a:ext cx="3204108" cy="2119189"/>
          </a:xfrm>
          <a:prstGeom prst="rect">
            <a:avLst/>
          </a:prstGeom>
        </p:spPr>
      </p:pic>
      <p:pic>
        <p:nvPicPr>
          <p:cNvPr id="11" name="Picture 10"/>
          <p:cNvPicPr>
            <a:picLocks noChangeAspect="1"/>
          </p:cNvPicPr>
          <p:nvPr/>
        </p:nvPicPr>
        <p:blipFill>
          <a:blip r:embed="rId4"/>
          <a:stretch>
            <a:fillRect/>
          </a:stretch>
        </p:blipFill>
        <p:spPr>
          <a:xfrm>
            <a:off x="-397" y="8847"/>
            <a:ext cx="9144793" cy="6840305"/>
          </a:xfrm>
          <a:prstGeom prst="rect">
            <a:avLst/>
          </a:prstGeom>
        </p:spPr>
      </p:pic>
    </p:spTree>
    <p:extLst>
      <p:ext uri="{BB962C8B-B14F-4D97-AF65-F5344CB8AC3E}">
        <p14:creationId xmlns:p14="http://schemas.microsoft.com/office/powerpoint/2010/main" val="4268031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97" y="8847"/>
            <a:ext cx="9144793" cy="6840305"/>
          </a:xfrm>
          <a:prstGeom prst="rect">
            <a:avLst/>
          </a:prstGeom>
        </p:spPr>
      </p:pic>
    </p:spTree>
    <p:extLst>
      <p:ext uri="{BB962C8B-B14F-4D97-AF65-F5344CB8AC3E}">
        <p14:creationId xmlns:p14="http://schemas.microsoft.com/office/powerpoint/2010/main" val="2742591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97" y="14944"/>
            <a:ext cx="9144793" cy="6828112"/>
          </a:xfrm>
          <a:prstGeom prst="rect">
            <a:avLst/>
          </a:prstGeom>
        </p:spPr>
      </p:pic>
    </p:spTree>
    <p:extLst>
      <p:ext uri="{BB962C8B-B14F-4D97-AF65-F5344CB8AC3E}">
        <p14:creationId xmlns:p14="http://schemas.microsoft.com/office/powerpoint/2010/main" val="3373759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97" y="14944"/>
            <a:ext cx="9144793" cy="6828112"/>
          </a:xfrm>
          <a:prstGeom prst="rect">
            <a:avLst/>
          </a:prstGeom>
        </p:spPr>
      </p:pic>
    </p:spTree>
    <p:extLst>
      <p:ext uri="{BB962C8B-B14F-4D97-AF65-F5344CB8AC3E}">
        <p14:creationId xmlns:p14="http://schemas.microsoft.com/office/powerpoint/2010/main" val="3628099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97" y="11896"/>
            <a:ext cx="9144793" cy="6834208"/>
          </a:xfrm>
          <a:prstGeom prst="rect">
            <a:avLst/>
          </a:prstGeom>
        </p:spPr>
      </p:pic>
    </p:spTree>
    <p:extLst>
      <p:ext uri="{BB962C8B-B14F-4D97-AF65-F5344CB8AC3E}">
        <p14:creationId xmlns:p14="http://schemas.microsoft.com/office/powerpoint/2010/main" val="2001115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97" y="11896"/>
            <a:ext cx="9144793" cy="6834208"/>
          </a:xfrm>
          <a:prstGeom prst="rect">
            <a:avLst/>
          </a:prstGeom>
        </p:spPr>
      </p:pic>
    </p:spTree>
    <p:extLst>
      <p:ext uri="{BB962C8B-B14F-4D97-AF65-F5344CB8AC3E}">
        <p14:creationId xmlns:p14="http://schemas.microsoft.com/office/powerpoint/2010/main" val="107972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0"/>
            <a:ext cx="9144793" cy="5773412"/>
          </a:xfrm>
          <a:prstGeom prst="rect">
            <a:avLst/>
          </a:prstGeom>
        </p:spPr>
      </p:pic>
    </p:spTree>
    <p:extLst>
      <p:ext uri="{BB962C8B-B14F-4D97-AF65-F5344CB8AC3E}">
        <p14:creationId xmlns:p14="http://schemas.microsoft.com/office/powerpoint/2010/main" val="391017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97" y="8847"/>
            <a:ext cx="9144793" cy="6840305"/>
          </a:xfrm>
          <a:prstGeom prst="rect">
            <a:avLst/>
          </a:prstGeom>
        </p:spPr>
      </p:pic>
    </p:spTree>
    <p:extLst>
      <p:ext uri="{BB962C8B-B14F-4D97-AF65-F5344CB8AC3E}">
        <p14:creationId xmlns:p14="http://schemas.microsoft.com/office/powerpoint/2010/main" val="609919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7" y="8847"/>
            <a:ext cx="9144793" cy="6840305"/>
          </a:xfrm>
          <a:prstGeom prst="rect">
            <a:avLst/>
          </a:prstGeom>
        </p:spPr>
      </p:pic>
    </p:spTree>
    <p:extLst>
      <p:ext uri="{BB962C8B-B14F-4D97-AF65-F5344CB8AC3E}">
        <p14:creationId xmlns:p14="http://schemas.microsoft.com/office/powerpoint/2010/main" val="1646657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0617" y="8847"/>
            <a:ext cx="9425233" cy="6840305"/>
          </a:xfrm>
          <a:prstGeom prst="rect">
            <a:avLst/>
          </a:prstGeom>
        </p:spPr>
      </p:pic>
    </p:spTree>
    <p:extLst>
      <p:ext uri="{BB962C8B-B14F-4D97-AF65-F5344CB8AC3E}">
        <p14:creationId xmlns:p14="http://schemas.microsoft.com/office/powerpoint/2010/main" val="3976359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0617" y="8847"/>
            <a:ext cx="9425233" cy="6840305"/>
          </a:xfrm>
          <a:prstGeom prst="rect">
            <a:avLst/>
          </a:prstGeom>
        </p:spPr>
      </p:pic>
    </p:spTree>
    <p:extLst>
      <p:ext uri="{BB962C8B-B14F-4D97-AF65-F5344CB8AC3E}">
        <p14:creationId xmlns:p14="http://schemas.microsoft.com/office/powerpoint/2010/main" val="1242425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0617" y="8847"/>
            <a:ext cx="9425233" cy="6840305"/>
          </a:xfrm>
          <a:prstGeom prst="rect">
            <a:avLst/>
          </a:prstGeom>
        </p:spPr>
      </p:pic>
    </p:spTree>
    <p:extLst>
      <p:ext uri="{BB962C8B-B14F-4D97-AF65-F5344CB8AC3E}">
        <p14:creationId xmlns:p14="http://schemas.microsoft.com/office/powerpoint/2010/main" val="4019644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0617" y="8847"/>
            <a:ext cx="9425233" cy="6840305"/>
          </a:xfrm>
          <a:prstGeom prst="rect">
            <a:avLst/>
          </a:prstGeom>
        </p:spPr>
      </p:pic>
    </p:spTree>
    <p:extLst>
      <p:ext uri="{BB962C8B-B14F-4D97-AF65-F5344CB8AC3E}">
        <p14:creationId xmlns:p14="http://schemas.microsoft.com/office/powerpoint/2010/main" val="46155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793" cy="6181880"/>
          </a:xfrm>
          <a:prstGeom prst="rect">
            <a:avLst/>
          </a:prstGeom>
        </p:spPr>
      </p:pic>
    </p:spTree>
    <p:extLst>
      <p:ext uri="{BB962C8B-B14F-4D97-AF65-F5344CB8AC3E}">
        <p14:creationId xmlns:p14="http://schemas.microsoft.com/office/powerpoint/2010/main" val="1328325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31074"/>
            <a:ext cx="9144793" cy="6163590"/>
          </a:xfrm>
          <a:prstGeom prst="rect">
            <a:avLst/>
          </a:prstGeom>
        </p:spPr>
      </p:pic>
    </p:spTree>
    <p:extLst>
      <p:ext uri="{BB962C8B-B14F-4D97-AF65-F5344CB8AC3E}">
        <p14:creationId xmlns:p14="http://schemas.microsoft.com/office/powerpoint/2010/main" val="222050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97" y="54571"/>
            <a:ext cx="9144793" cy="6748857"/>
          </a:xfrm>
          <a:prstGeom prst="rect">
            <a:avLst/>
          </a:prstGeom>
        </p:spPr>
      </p:pic>
    </p:spTree>
    <p:extLst>
      <p:ext uri="{BB962C8B-B14F-4D97-AF65-F5344CB8AC3E}">
        <p14:creationId xmlns:p14="http://schemas.microsoft.com/office/powerpoint/2010/main" val="287198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97" y="8847"/>
            <a:ext cx="9144793" cy="6840305"/>
          </a:xfrm>
          <a:prstGeom prst="rect">
            <a:avLst/>
          </a:prstGeom>
        </p:spPr>
      </p:pic>
    </p:spTree>
    <p:extLst>
      <p:ext uri="{BB962C8B-B14F-4D97-AF65-F5344CB8AC3E}">
        <p14:creationId xmlns:p14="http://schemas.microsoft.com/office/powerpoint/2010/main" val="3815876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4410" y="8847"/>
            <a:ext cx="9272820" cy="6840305"/>
          </a:xfrm>
          <a:prstGeom prst="rect">
            <a:avLst/>
          </a:prstGeom>
        </p:spPr>
      </p:pic>
    </p:spTree>
    <p:extLst>
      <p:ext uri="{BB962C8B-B14F-4D97-AF65-F5344CB8AC3E}">
        <p14:creationId xmlns:p14="http://schemas.microsoft.com/office/powerpoint/2010/main" val="1989861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97" y="11896"/>
            <a:ext cx="9144793" cy="6834208"/>
          </a:xfrm>
          <a:prstGeom prst="rect">
            <a:avLst/>
          </a:prstGeom>
        </p:spPr>
      </p:pic>
    </p:spTree>
    <p:extLst>
      <p:ext uri="{BB962C8B-B14F-4D97-AF65-F5344CB8AC3E}">
        <p14:creationId xmlns:p14="http://schemas.microsoft.com/office/powerpoint/2010/main" val="1021202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97" y="11896"/>
            <a:ext cx="9144793" cy="6834208"/>
          </a:xfrm>
          <a:prstGeom prst="rect">
            <a:avLst/>
          </a:prstGeom>
        </p:spPr>
      </p:pic>
    </p:spTree>
    <p:extLst>
      <p:ext uri="{BB962C8B-B14F-4D97-AF65-F5344CB8AC3E}">
        <p14:creationId xmlns:p14="http://schemas.microsoft.com/office/powerpoint/2010/main" val="34905462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6313</TotalTime>
  <Words>4076</Words>
  <Application>Microsoft Office PowerPoint</Application>
  <PresentationFormat>On-screen Show (4:3)</PresentationFormat>
  <Paragraphs>191</Paragraphs>
  <Slides>36</Slides>
  <Notes>35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36</vt:i4>
      </vt:variant>
    </vt:vector>
  </HeadingPairs>
  <TitlesOfParts>
    <vt:vector size="40" baseType="lpstr">
      <vt:lpstr>Arial</vt:lpstr>
      <vt:lpstr>Calibri</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hill</dc:creator>
  <cp:lastModifiedBy>Lorette Musselwhite</cp:lastModifiedBy>
  <cp:revision>135</cp:revision>
  <dcterms:created xsi:type="dcterms:W3CDTF">2016-08-15T16:05:54Z</dcterms:created>
  <dcterms:modified xsi:type="dcterms:W3CDTF">2019-04-18T17:32:51Z</dcterms:modified>
</cp:coreProperties>
</file>