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44" r:id="rId3"/>
    <p:sldMasterId id="2147483756" r:id="rId4"/>
  </p:sldMasterIdLst>
  <p:notesMasterIdLst>
    <p:notesMasterId r:id="rId33"/>
  </p:notesMasterIdLst>
  <p:sldIdLst>
    <p:sldId id="330" r:id="rId5"/>
    <p:sldId id="454" r:id="rId6"/>
    <p:sldId id="332" r:id="rId7"/>
    <p:sldId id="333" r:id="rId8"/>
    <p:sldId id="334" r:id="rId9"/>
    <p:sldId id="455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400" r:id="rId21"/>
    <p:sldId id="346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  <p:sldId id="45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433"/>
    <a:srgbClr val="FFFFCC"/>
    <a:srgbClr val="007EA9"/>
    <a:srgbClr val="FF0000"/>
    <a:srgbClr val="EAEAE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5854" autoAdjust="0"/>
  </p:normalViewPr>
  <p:slideViewPr>
    <p:cSldViewPr snapToGrid="0">
      <p:cViewPr varScale="1">
        <p:scale>
          <a:sx n="110" d="100"/>
          <a:sy n="110" d="100"/>
        </p:scale>
        <p:origin x="16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1EE4D-B94E-4AED-A7CD-FE80B9345535}" type="datetimeFigureOut">
              <a:rPr lang="en-CA" smtClean="0"/>
              <a:t>2019-04-18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26753-7457-4994-A0D2-DC6B3CDB0E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2042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American Psychiatric Association (APA). Diagnostic and statistical manual of mental disorders, 5</a:t>
            </a:r>
            <a:r>
              <a:rPr lang="en-CA" baseline="30000" dirty="0" smtClean="0"/>
              <a:t>th</a:t>
            </a:r>
            <a:r>
              <a:rPr lang="en-CA" dirty="0" smtClean="0"/>
              <a:t> ed. Arlington (VA): American Psychiatric Association; 2013.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3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08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dirty="0" smtClean="0"/>
              <a:t>1. </a:t>
            </a:r>
            <a:r>
              <a:rPr lang="en-CA" dirty="0" err="1" smtClean="0"/>
              <a:t>Bouwmans</a:t>
            </a:r>
            <a:r>
              <a:rPr lang="en-CA" dirty="0" smtClean="0"/>
              <a:t> CA, et al. Health-related quality of life and productivity</a:t>
            </a:r>
            <a:r>
              <a:rPr lang="en-CA" baseline="0" dirty="0" smtClean="0"/>
              <a:t> losses in patients with depression and anxiety disorders</a:t>
            </a:r>
            <a:r>
              <a:rPr lang="en-CA" dirty="0" smtClean="0"/>
              <a:t>. J </a:t>
            </a:r>
            <a:r>
              <a:rPr lang="en-CA" dirty="0" err="1" smtClean="0"/>
              <a:t>Occup</a:t>
            </a:r>
            <a:r>
              <a:rPr lang="en-CA" dirty="0" smtClean="0"/>
              <a:t> Environ Med 2014;56:420-4</a:t>
            </a:r>
            <a:r>
              <a:rPr lang="en-CA" baseline="0" dirty="0" smtClean="0"/>
              <a:t>.</a:t>
            </a:r>
            <a:endParaRPr lang="en-CA" dirty="0" smtClean="0"/>
          </a:p>
          <a:p>
            <a:r>
              <a:rPr lang="en-CA" dirty="0" smtClean="0"/>
              <a:t>2. </a:t>
            </a:r>
            <a:r>
              <a:rPr lang="en-CA" dirty="0" err="1" smtClean="0"/>
              <a:t>Rizvi</a:t>
            </a:r>
            <a:r>
              <a:rPr lang="en-CA" dirty="0" smtClean="0"/>
              <a:t> SJ, et al. Depression and employment status in primary and tertiary care settings. Can J Psychiatry 2015;60:14-22.</a:t>
            </a:r>
          </a:p>
          <a:p>
            <a:r>
              <a:rPr lang="en-CA" dirty="0" smtClean="0"/>
              <a:t>3. </a:t>
            </a:r>
            <a:r>
              <a:rPr lang="en-CA" dirty="0" err="1" smtClean="0"/>
              <a:t>Hendriks</a:t>
            </a:r>
            <a:r>
              <a:rPr lang="en-CA" dirty="0" smtClean="0"/>
              <a:t> SM, et al. Long-term</a:t>
            </a:r>
            <a:r>
              <a:rPr lang="en-CA" baseline="0" dirty="0" smtClean="0"/>
              <a:t> work disability and absenteeism in anxiety and depressive disorders. J Affect </a:t>
            </a:r>
            <a:r>
              <a:rPr lang="en-CA" baseline="0" dirty="0" err="1" smtClean="0"/>
              <a:t>Disord</a:t>
            </a:r>
            <a:r>
              <a:rPr lang="en-CA" baseline="0" dirty="0" smtClean="0"/>
              <a:t> 2015;178:121-30.</a:t>
            </a:r>
            <a:endParaRPr lang="en-CA" dirty="0" smtClean="0"/>
          </a:p>
          <a:p>
            <a:r>
              <a:rPr lang="en-CA" dirty="0" smtClean="0"/>
              <a:t>4. Fried</a:t>
            </a:r>
            <a:r>
              <a:rPr lang="en-CA" baseline="0" dirty="0" smtClean="0"/>
              <a:t> EI, </a:t>
            </a:r>
            <a:r>
              <a:rPr lang="en-CA" baseline="0" dirty="0" err="1" smtClean="0"/>
              <a:t>Nesse</a:t>
            </a:r>
            <a:r>
              <a:rPr lang="en-CA" baseline="0" dirty="0" smtClean="0"/>
              <a:t> RM. The impact of individual depressive symptoms on impairment of psychosocial functioning. </a:t>
            </a:r>
            <a:r>
              <a:rPr lang="en-CA" baseline="0" dirty="0" err="1" smtClean="0"/>
              <a:t>PLoS</a:t>
            </a:r>
            <a:r>
              <a:rPr lang="en-CA" baseline="0" dirty="0" smtClean="0"/>
              <a:t> One 2014;9:e90311.</a:t>
            </a:r>
            <a:endParaRPr lang="en-CA" dirty="0" smtClean="0"/>
          </a:p>
          <a:p>
            <a:r>
              <a:rPr lang="en-CA" dirty="0" smtClean="0"/>
              <a:t>5. Beck A, et al. The effect of depression treatment on work productivity. Am J </a:t>
            </a:r>
            <a:r>
              <a:rPr lang="en-CA" dirty="0" err="1" smtClean="0"/>
              <a:t>Manag</a:t>
            </a:r>
            <a:r>
              <a:rPr lang="en-CA" dirty="0" smtClean="0"/>
              <a:t> Care 2014;20:e294-e301.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12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030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1. Fried</a:t>
            </a:r>
            <a:r>
              <a:rPr lang="en-CA" baseline="0" dirty="0" smtClean="0"/>
              <a:t> EI, </a:t>
            </a:r>
            <a:r>
              <a:rPr lang="en-CA" baseline="0" dirty="0" err="1" smtClean="0"/>
              <a:t>Nesse</a:t>
            </a:r>
            <a:r>
              <a:rPr lang="en-CA" baseline="0" dirty="0" smtClean="0"/>
              <a:t> RM. The impact of individual depressive symptoms on impairment of psychosocial functioning. </a:t>
            </a:r>
            <a:r>
              <a:rPr lang="en-CA" baseline="0" dirty="0" err="1" smtClean="0"/>
              <a:t>PLoS</a:t>
            </a:r>
            <a:r>
              <a:rPr lang="en-CA" baseline="0" dirty="0" smtClean="0"/>
              <a:t> One 2014;9:e90311.</a:t>
            </a:r>
            <a:endParaRPr lang="en-CA" dirty="0" smtClean="0"/>
          </a:p>
          <a:p>
            <a:r>
              <a:rPr lang="en-CA" dirty="0" smtClean="0"/>
              <a:t>2. Stein A, et al. Effects of perinatal mental disorders on the fetus and child. Lancet 2014;384:1800-19.</a:t>
            </a:r>
          </a:p>
          <a:p>
            <a:r>
              <a:rPr lang="en-CA" dirty="0" smtClean="0"/>
              <a:t>3. </a:t>
            </a:r>
            <a:r>
              <a:rPr lang="en-CA" dirty="0" err="1" smtClean="0"/>
              <a:t>Kvalevaag</a:t>
            </a:r>
            <a:r>
              <a:rPr lang="en-CA" dirty="0" smtClean="0"/>
              <a:t> AL, et al. Paternal mental health and </a:t>
            </a:r>
            <a:r>
              <a:rPr lang="en-CA" dirty="0" err="1" smtClean="0"/>
              <a:t>socioemotional</a:t>
            </a:r>
            <a:r>
              <a:rPr lang="en-CA" dirty="0" smtClean="0"/>
              <a:t> and behavioral development in their children. Pediatrics 2013;131:e463-9.</a:t>
            </a:r>
          </a:p>
          <a:p>
            <a:r>
              <a:rPr lang="en-CA" dirty="0" smtClean="0"/>
              <a:t>4. Gutierrez-</a:t>
            </a:r>
            <a:r>
              <a:rPr lang="en-CA" dirty="0" err="1" smtClean="0"/>
              <a:t>Galve</a:t>
            </a:r>
            <a:r>
              <a:rPr lang="en-CA" dirty="0" smtClean="0"/>
              <a:t> L, et al. Paternal depression in the postnatal period and child development: mediators</a:t>
            </a:r>
            <a:r>
              <a:rPr lang="en-CA" baseline="0" dirty="0" smtClean="0"/>
              <a:t> and moderators. Pediatrics 2015;135:e339-47.</a:t>
            </a:r>
            <a:endParaRPr lang="en-CA" dirty="0" smtClean="0"/>
          </a:p>
          <a:p>
            <a:r>
              <a:rPr lang="en-CA" dirty="0" smtClean="0"/>
              <a:t>5. </a:t>
            </a:r>
            <a:r>
              <a:rPr lang="en-CA" dirty="0" err="1" smtClean="0"/>
              <a:t>Coiro</a:t>
            </a:r>
            <a:r>
              <a:rPr lang="en-CA" dirty="0" smtClean="0"/>
              <a:t> MJ, et al. Effects on children of treating their mothers’ depression: results of a 12-month follow-up. </a:t>
            </a:r>
            <a:r>
              <a:rPr lang="en-CA" dirty="0" err="1" smtClean="0"/>
              <a:t>Psychiatr</a:t>
            </a:r>
            <a:r>
              <a:rPr lang="en-CA" dirty="0" smtClean="0"/>
              <a:t> </a:t>
            </a:r>
            <a:r>
              <a:rPr lang="en-CA" dirty="0" err="1" smtClean="0"/>
              <a:t>Serv</a:t>
            </a:r>
            <a:r>
              <a:rPr lang="en-CA" dirty="0" smtClean="0"/>
              <a:t> 2012;63:357-63.</a:t>
            </a:r>
          </a:p>
          <a:p>
            <a:r>
              <a:rPr lang="en-CA" dirty="0" smtClean="0"/>
              <a:t>6. </a:t>
            </a:r>
            <a:r>
              <a:rPr lang="en-CA" dirty="0" err="1" smtClean="0"/>
              <a:t>Weissman</a:t>
            </a:r>
            <a:r>
              <a:rPr lang="en-CA" dirty="0" smtClean="0"/>
              <a:t> MM, et al. The effects on children of depressed mothers’ remission and relapse over 9 months. </a:t>
            </a:r>
            <a:r>
              <a:rPr lang="en-CA" dirty="0" err="1" smtClean="0"/>
              <a:t>Psychol</a:t>
            </a:r>
            <a:r>
              <a:rPr lang="en-CA" dirty="0" smtClean="0"/>
              <a:t> Med 2014;44:2811-24.</a:t>
            </a:r>
          </a:p>
          <a:p>
            <a:r>
              <a:rPr lang="en-CA" dirty="0" smtClean="0"/>
              <a:t>7. </a:t>
            </a:r>
            <a:r>
              <a:rPr lang="en-CA" dirty="0" err="1" smtClean="0"/>
              <a:t>Wickramaratne</a:t>
            </a:r>
            <a:r>
              <a:rPr lang="en-CA" baseline="0" dirty="0" smtClean="0"/>
              <a:t> P, et al. Children of depressed mothers 1 year after remission of maternal depression: findings from the STAR*D-Child study. Am J Psychiatry 2011;168:593-602.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13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Patten SB, et al. Major depression as a risk factor for chronic disease incidence: longitudinal analyses in a general population cohort. Gen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Psychiatry 2008;30:407-13.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Charlson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FJ, et al. The contribution of major depression to the global burden of ischemic heart disease: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comparative risk assessment. BMC Med 2013;11:250.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Seligman F,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Nemeroff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CB. The interface of depression and cardiovascular disease: therapeutic implications. Ann N Y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Acad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Sci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2015;1345:25-35.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Deschênes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SS, et al. Associations between depression, chronic physical health conditions, and disability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community sample: a focus on the persistence of depression. J Affect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Disord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2015;179:6-13.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Burgel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PR, et al. Impact of comorbidities on COPD-specific health-related quality of life.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Respir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2013;107:233-41.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Faller H, et al. Performance status and depressive symptoms as predictors of quality of life in cancer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patients: a structural equation modeling analysis.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Psychooncology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2015;24:1456-62.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Schowalter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M, et al. Generic and disease-specific health-related quality of life in patients with chronic systolic heart failure: impact of depression.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Res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Cardiol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2013;102:269-78.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 Beer L,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Skarbinski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J. Adherence to antiretroviral therapy among HIV-infected adults in the United States. AIDS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Educ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2014;26:521-37.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Krass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I, et al. Adherence to diabetes medication: a systematic review. Diabetes Med 2015;32:725-37.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 Price MA, et al. Predictors of breast cancer screening behavior in women with a strong family history of the disease. Breast Cancer Res Treat 2010;124:509-19.</a:t>
            </a:r>
            <a:endParaRPr lang="en-CA" baseline="0" dirty="0" smtClean="0"/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Susin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N, et al. Predictors of adherence in a prevention program for patients with metabolic syndrome.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 Health Psychol. 2015 Mar 23. [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Epub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ahead of print]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12. Brunet J, et al.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Symptoms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depression are longitudinally associated with sedentary behaviors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among young men but not among young women.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2014;60:16-20.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13. Mansur RB, et al. Is there a ‘‘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metabolicmood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syndrome’’? A review of the relationship between obesity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mood disorders.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Neurosci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Biobehav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Rev 2015;52:89-104.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Zvolensky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MJ, et al. Major depressive disorder and smoking relapse among adults in the United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States: a 10-year, prospective investigation. Psychiatry Res 2015;226(1):73-7.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Abelaira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HM, et al.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Neuroimmunomodulation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depression: a review of inflammatory cytokines involved in this process.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Neurochem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Res 2014;39:1634-9.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16. Bakunina N, et al. Immune mechanisms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linked to depression via oxidative stress and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neuroprogression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Immunology. 2015 Jan 10. [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Epub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ahead of print]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17. Young JJ, et al. A review of the relationship between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proinflammatory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cytokines and major depressive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disorder. J Affect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Disord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2014;169:15-20.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14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509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err="1" smtClean="0"/>
              <a:t>Bosanquet</a:t>
            </a:r>
            <a:r>
              <a:rPr lang="en-CA" dirty="0" smtClean="0"/>
              <a:t> K, et al. Diagnostic</a:t>
            </a:r>
            <a:r>
              <a:rPr lang="en-CA" baseline="0" dirty="0" smtClean="0"/>
              <a:t> accuracy of the </a:t>
            </a:r>
            <a:r>
              <a:rPr lang="en-CA" baseline="0" dirty="0" err="1" smtClean="0"/>
              <a:t>Whooley</a:t>
            </a:r>
            <a:r>
              <a:rPr lang="en-CA" baseline="0" dirty="0" smtClean="0"/>
              <a:t> questions for the identification of depression: a diagnostic meta-analysis. BMJ Open 2015;5:e008913.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15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5382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van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Straten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A, et al. Stepped care treatment delivery for depression: a systematic review and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metaanalysis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Psychol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2015;45:231-46.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Archer J, et al. Collaborative care for depression and anxiety problems. Cochrane Database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Rev 2012;10:CD006525.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Tursi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MF, et al. Effectiveness of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psychoeducation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depression: a systematic review.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Aust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 Z J Psychiatry 2013;47:1019-31.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18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340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Houle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J, et al. Depression self-management support: a systematic review. Patient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Educ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Couns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2013;91:271-9.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Lloyd-Evans B, et al. A systematic review and meta-analysis of randomised controlled trials of peer support for people with severe mental illness. BMC Psychiatry 2014;14:39.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19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5640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Borges G, et al. A risk index for 12-month suicide attempts in the National Comorbidity Survey Replication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(NCS-R).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Psychol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2006;36:1747-57.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Bolton JM, et al. Exploring the correlates of suicide attempts among individuals with major depressive disorder: findings from the National Epidemiologic Survey on Alcohol and Related Conditions. J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Psychiatry 2008;69:1139-49.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Warden S, et al. The SAD PERSONS scale for suicide risk assessment: a systematic review. Arch Suicide Res 2014;18:313-26.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Bolton JM, et al. Predicting suicide attempts with the SAD PERSONS scale: a longitudinal analysis. J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endParaRPr lang="en-CA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Psychiatry 2012;73:e735-41.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Giddens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JM, et al. The Columbia-Suicide Severity Rating Scale (C-SSRS): has the ‘‘gold standard’’ become a liability?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Neurosci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2014;11:66-80.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Posner K, et al. The Columbia-Suicide Severity Rating Scale: initial validity and internal consistency findings from three multisite studies with adolescents and 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adults. Am J Psychiatry 2011;168:1266-77.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Shea SC. The chronological assessment of suicide events: a practical interviewing strategy for the elicitation of suicidal ideation. J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Psychiatry 1998;59(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Suppl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20):58-72.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20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66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Yeung AS, et al.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Clinical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Outcomes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Measurement-based Treatment (Comet): a trial of depression monitoring and feedback to primary care physicians. Depress Anxiety 2012;29:865-73.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Guo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T, et al. Measurement-based care versus standard care for major depression: a randomized controlled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trial with blind raters. Am J Psychiatry 2015;172:1004-13.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Sato S,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Yeh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TL. Challenges in treating patients with major depressive disorder: the impact of biological and social factors. CNS Drugs 2013;27(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Suppl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1):S5-10.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IsHak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WW, et al. Quality of life: the ultimate outcome measure of interventions in major depressive disorder.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Harv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Rev Psychiatry 2011;19:229-39.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Shelton RC,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Trivedi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MH. Challenges and algorithm-guided treatment in major depressive disorder. J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Psychiatry 2011;72:e14.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22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0826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23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4384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Patten SB, et al. Canadian Network for Mood and Anxiety Treatments (CANMAT) clinical guidelines for the management of major depressive disorder in adults: I. Classification, burden and principles of management.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 Affect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Disord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2009;117(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Suppl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1):S5-S14.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24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532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References: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dirty="0" smtClean="0"/>
              <a:t>American Psychiatric Association (APA). Diagnostic and statistical manual of mental disorders, 4</a:t>
            </a:r>
            <a:r>
              <a:rPr lang="en-CA" baseline="30000" dirty="0" smtClean="0"/>
              <a:t>th</a:t>
            </a:r>
            <a:r>
              <a:rPr lang="en-CA" dirty="0" smtClean="0"/>
              <a:t> </a:t>
            </a:r>
            <a:r>
              <a:rPr lang="en-CA" dirty="0" err="1" smtClean="0"/>
              <a:t>ed</a:t>
            </a:r>
            <a:r>
              <a:rPr lang="en-CA" dirty="0" smtClean="0"/>
              <a:t>, text revision. Washington (DC): American Psychiatric Association; 2000.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dirty="0" smtClean="0"/>
              <a:t>American Psychiatric Association (APA). Diagnostic and statistical manual of mental disorders, 5</a:t>
            </a:r>
            <a:r>
              <a:rPr lang="en-CA" baseline="30000" dirty="0" smtClean="0"/>
              <a:t>th</a:t>
            </a:r>
            <a:r>
              <a:rPr lang="en-CA" dirty="0" smtClean="0"/>
              <a:t> ed. Arlington (VA): American Psychiatric Association; 2013.</a:t>
            </a:r>
          </a:p>
          <a:p>
            <a:pPr marL="228600" indent="-228600">
              <a:buFont typeface="+mj-lt"/>
              <a:buAutoNum type="arabi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2546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25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2527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Lal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S, Adair CE. E-mental health: a rapid review of the literature.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Psychiatr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2014;65:24-32.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Karasouli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E, Adams A. Assessing the evidence for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eresources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mental health self-management: a systematic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literature review. JMIR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Ment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Health 2014;1:e3.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26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88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pPr marL="228600" indent="-228600">
              <a:buAutoNum type="arabicPeriod"/>
            </a:pPr>
            <a:r>
              <a:rPr lang="en-CA" dirty="0" err="1" smtClean="0"/>
              <a:t>Regier</a:t>
            </a:r>
            <a:r>
              <a:rPr lang="en-CA" dirty="0" smtClean="0"/>
              <a:t> DA et al. DSM-5 field trials in the United States and Canada, part II:</a:t>
            </a:r>
            <a:r>
              <a:rPr lang="en-CA" baseline="0" dirty="0" smtClean="0"/>
              <a:t> test-retest reliability of selected categorical diagnoses. Am J Psychiatry 2013;170:59-70.</a:t>
            </a:r>
          </a:p>
          <a:p>
            <a:pPr marL="228600" indent="-228600">
              <a:buAutoNum type="arabicPeriod"/>
            </a:pPr>
            <a:r>
              <a:rPr lang="en-CA" baseline="0" dirty="0" err="1" smtClean="0"/>
              <a:t>Insel</a:t>
            </a:r>
            <a:r>
              <a:rPr lang="en-CA" baseline="0" dirty="0" smtClean="0"/>
              <a:t> TR. The NIMH Research Domain Criteria (</a:t>
            </a:r>
            <a:r>
              <a:rPr lang="en-CA" baseline="0" dirty="0" err="1" smtClean="0"/>
              <a:t>RDoC</a:t>
            </a:r>
            <a:r>
              <a:rPr lang="en-CA" baseline="0" dirty="0" smtClean="0"/>
              <a:t>) Project: precision medicine for psychiatry. Am J Psychiatry 2014;171:395-7.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5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49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American Psychiatric Association (APA). Diagnostic and statistical manual of mental disorders, 5</a:t>
            </a:r>
            <a:r>
              <a:rPr lang="en-CA" baseline="30000" dirty="0" smtClean="0"/>
              <a:t>th</a:t>
            </a:r>
            <a:r>
              <a:rPr lang="en-CA" dirty="0" smtClean="0"/>
              <a:t> ed. Arlington (VA): American Psychiatric Association; 2013.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6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812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American Psychiatric Association (APA). Diagnostic and statistical manual of mental disorders, 5</a:t>
            </a:r>
            <a:r>
              <a:rPr lang="en-CA" baseline="30000" dirty="0" smtClean="0"/>
              <a:t>th</a:t>
            </a:r>
            <a:r>
              <a:rPr lang="en-CA" dirty="0" smtClean="0"/>
              <a:t> ed. Arlington (VA): American Psychiatric Association; 2013.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7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110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Patten SB, et al. Descriptive epidemiology of major depressive disorder in Canada in 2012. Can J Psychiatry 2015;60:23-30.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8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035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1. American Psychiatric Association (APA). Diagnostic and statistical manual of mental disorders, 5</a:t>
            </a:r>
            <a:r>
              <a:rPr lang="en-CA" baseline="30000" dirty="0" smtClean="0"/>
              <a:t>th</a:t>
            </a:r>
            <a:r>
              <a:rPr lang="en-CA" dirty="0" smtClean="0"/>
              <a:t> ed. Arlington (VA): American Psychiatric Association; 2013.</a:t>
            </a:r>
          </a:p>
          <a:p>
            <a:r>
              <a:rPr lang="en-CA" dirty="0" smtClean="0"/>
              <a:t>2. Rubio JM,</a:t>
            </a:r>
            <a:r>
              <a:rPr lang="en-CA" baseline="0" dirty="0" smtClean="0"/>
              <a:t> et al. Epidemiology of chronic and </a:t>
            </a:r>
            <a:r>
              <a:rPr lang="en-CA" baseline="0" dirty="0" err="1" smtClean="0"/>
              <a:t>nonchronic</a:t>
            </a:r>
            <a:r>
              <a:rPr lang="en-CA" baseline="0" dirty="0" smtClean="0"/>
              <a:t> major depressive disorder: results from the national epidemiologic survey on alcohol and related conditions. Depress Anxiety 2011;28:622-31.</a:t>
            </a:r>
            <a:endParaRPr lang="en-CA" dirty="0" smtClean="0"/>
          </a:p>
          <a:p>
            <a:r>
              <a:rPr lang="en-CA" dirty="0" smtClean="0"/>
              <a:t>3. </a:t>
            </a:r>
            <a:r>
              <a:rPr lang="en-CA" dirty="0" err="1" smtClean="0"/>
              <a:t>Hasin</a:t>
            </a:r>
            <a:r>
              <a:rPr lang="en-CA" dirty="0" smtClean="0"/>
              <a:t> DS, Grant</a:t>
            </a:r>
            <a:r>
              <a:rPr lang="en-CA" baseline="0" dirty="0" smtClean="0"/>
              <a:t> BF. The National Epidemiologic Survey on Alcohol and Related Conditions (NESARC) Waves 1 and 2: review and summary of findings. </a:t>
            </a:r>
            <a:r>
              <a:rPr lang="en-CA" baseline="0" dirty="0" err="1" smtClean="0"/>
              <a:t>Soc</a:t>
            </a:r>
            <a:r>
              <a:rPr lang="en-CA" baseline="0" dirty="0" smtClean="0"/>
              <a:t> Psychiatry </a:t>
            </a:r>
            <a:r>
              <a:rPr lang="en-CA" baseline="0" dirty="0" err="1" smtClean="0"/>
              <a:t>Psychiatr</a:t>
            </a:r>
            <a:r>
              <a:rPr lang="en-CA" baseline="0" dirty="0" smtClean="0"/>
              <a:t> </a:t>
            </a:r>
            <a:r>
              <a:rPr lang="en-CA" baseline="0" dirty="0" err="1" smtClean="0"/>
              <a:t>Epidemiol</a:t>
            </a:r>
            <a:r>
              <a:rPr lang="en-CA" baseline="0" dirty="0" smtClean="0"/>
              <a:t> 2015;50:1609-40.</a:t>
            </a:r>
            <a:endParaRPr lang="en-CA" dirty="0" smtClean="0"/>
          </a:p>
          <a:p>
            <a:r>
              <a:rPr lang="en-CA" dirty="0" smtClean="0"/>
              <a:t>4. </a:t>
            </a:r>
            <a:r>
              <a:rPr lang="en-CA" dirty="0" err="1" smtClean="0"/>
              <a:t>Hardeveld</a:t>
            </a:r>
            <a:r>
              <a:rPr lang="en-CA" dirty="0" smtClean="0"/>
              <a:t> F, et al. Recurrence of major depressive disorder across different treatment settings: results</a:t>
            </a:r>
            <a:r>
              <a:rPr lang="en-CA" baseline="0" dirty="0" smtClean="0"/>
              <a:t> from the NESDA study. J Affect </a:t>
            </a:r>
            <a:r>
              <a:rPr lang="en-CA" baseline="0" dirty="0" err="1" smtClean="0"/>
              <a:t>Disord</a:t>
            </a:r>
            <a:r>
              <a:rPr lang="en-CA" baseline="0" dirty="0" smtClean="0"/>
              <a:t> 2013;147:225-31.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9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972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dirty="0" smtClean="0"/>
              <a:t>1. Ferrari AJ, et al. Burden of depressive disorders by country, sex, age, and year: findings from the global burden of disease study</a:t>
            </a:r>
            <a:r>
              <a:rPr lang="en-CA" baseline="0" dirty="0" smtClean="0"/>
              <a:t> 2010. </a:t>
            </a:r>
            <a:r>
              <a:rPr lang="en-CA" baseline="0" dirty="0" err="1" smtClean="0"/>
              <a:t>PLoS</a:t>
            </a:r>
            <a:r>
              <a:rPr lang="en-CA" baseline="0" dirty="0" smtClean="0"/>
              <a:t> Med 2013;10:e1001547.</a:t>
            </a:r>
            <a:endParaRPr lang="en-CA" dirty="0" smtClean="0"/>
          </a:p>
          <a:p>
            <a:r>
              <a:rPr lang="en-CA" dirty="0" smtClean="0"/>
              <a:t>2. </a:t>
            </a:r>
            <a:r>
              <a:rPr lang="en-CA" dirty="0" err="1" smtClean="0"/>
              <a:t>Ratnasingham</a:t>
            </a:r>
            <a:r>
              <a:rPr lang="en-CA" dirty="0" smtClean="0"/>
              <a:t> S, et al. The burden of mental illness and addition in Ontario. Can J Psychiatry 2013;58:529-37.</a:t>
            </a:r>
          </a:p>
          <a:p>
            <a:r>
              <a:rPr lang="en-CA" dirty="0" smtClean="0"/>
              <a:t>3. </a:t>
            </a:r>
            <a:r>
              <a:rPr lang="en-CA" dirty="0" err="1" smtClean="0"/>
              <a:t>IsHak</a:t>
            </a:r>
            <a:r>
              <a:rPr lang="en-CA" dirty="0" smtClean="0"/>
              <a:t> WW, et al. A descriptive analysis of quality of life using patient-reported</a:t>
            </a:r>
            <a:r>
              <a:rPr lang="en-CA" baseline="0" dirty="0" smtClean="0"/>
              <a:t> measures in major depressive disorder in a naturalistic outpatient setting. </a:t>
            </a:r>
            <a:r>
              <a:rPr lang="en-CA" baseline="0" dirty="0" err="1" smtClean="0"/>
              <a:t>Qual</a:t>
            </a:r>
            <a:r>
              <a:rPr lang="en-CA" baseline="0" dirty="0" smtClean="0"/>
              <a:t> Life Res 2013;22:585-96.</a:t>
            </a:r>
            <a:endParaRPr lang="en-CA" dirty="0" smtClean="0"/>
          </a:p>
          <a:p>
            <a:r>
              <a:rPr lang="en-CA" dirty="0" smtClean="0"/>
              <a:t>4.</a:t>
            </a:r>
            <a:r>
              <a:rPr lang="en-CA" baseline="0" dirty="0" smtClean="0"/>
              <a:t> Lim KL, et al. A new population-based measure of economic burden of mental illness in Canada. Chronic Dis Can 2008;28:92-8.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10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952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dirty="0" smtClean="0"/>
              <a:t>1. Alonso J, et al. Days out of role due to common physical and mental conditions: results from the WHO World Mental Health surveys. </a:t>
            </a:r>
            <a:r>
              <a:rPr lang="en-CA" dirty="0" err="1" smtClean="0"/>
              <a:t>Mol</a:t>
            </a:r>
            <a:r>
              <a:rPr lang="en-CA" dirty="0" smtClean="0"/>
              <a:t> Psychiatry 2011;16:1234-46</a:t>
            </a:r>
            <a:r>
              <a:rPr lang="en-CA" baseline="0" dirty="0" smtClean="0"/>
              <a:t>.</a:t>
            </a:r>
            <a:endParaRPr lang="en-CA" dirty="0" smtClean="0"/>
          </a:p>
          <a:p>
            <a:r>
              <a:rPr lang="en-CA" dirty="0" smtClean="0"/>
              <a:t>2. Patten SB, et al. Prospective evaluation of the effect of major depression on working status in a population sample. Can J Psychiatry 2009;54:841-5.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12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06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63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259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267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1665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005" y="1368425"/>
            <a:ext cx="7886700" cy="4351338"/>
          </a:xfrm>
        </p:spPr>
        <p:txBody>
          <a:bodyPr/>
          <a:lstStyle>
            <a:lvl1pPr>
              <a:buClr>
                <a:srgbClr val="007EA9"/>
              </a:buClr>
              <a:defRPr/>
            </a:lvl1pPr>
            <a:lvl2pPr>
              <a:buClr>
                <a:srgbClr val="B6D433"/>
              </a:buClr>
              <a:defRPr/>
            </a:lvl2pPr>
            <a:lvl3pPr>
              <a:buClr>
                <a:srgbClr val="B6D433"/>
              </a:buClr>
              <a:defRPr/>
            </a:lvl3pPr>
            <a:lvl4pPr>
              <a:buClr>
                <a:srgbClr val="B6D433"/>
              </a:buClr>
              <a:defRPr/>
            </a:lvl4pPr>
            <a:lvl5pPr>
              <a:buClr>
                <a:srgbClr val="B6D433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611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076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19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685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2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069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7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1665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005" y="1368425"/>
            <a:ext cx="7886700" cy="4351338"/>
          </a:xfrm>
        </p:spPr>
        <p:txBody>
          <a:bodyPr/>
          <a:lstStyle>
            <a:lvl1pPr>
              <a:buClr>
                <a:srgbClr val="007EA9"/>
              </a:buClr>
              <a:defRPr/>
            </a:lvl1pPr>
            <a:lvl2pPr>
              <a:buClr>
                <a:srgbClr val="B6D433"/>
              </a:buClr>
              <a:defRPr/>
            </a:lvl2pPr>
            <a:lvl3pPr>
              <a:buClr>
                <a:srgbClr val="B6D433"/>
              </a:buClr>
              <a:defRPr/>
            </a:lvl3pPr>
            <a:lvl4pPr>
              <a:buClr>
                <a:srgbClr val="B6D433"/>
              </a:buClr>
              <a:defRPr/>
            </a:lvl4pPr>
            <a:lvl5pPr>
              <a:buClr>
                <a:srgbClr val="B6D433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9696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19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86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9171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8585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1665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005" y="1368425"/>
            <a:ext cx="7886700" cy="4351338"/>
          </a:xfrm>
        </p:spPr>
        <p:txBody>
          <a:bodyPr/>
          <a:lstStyle>
            <a:lvl1pPr>
              <a:buClr>
                <a:srgbClr val="007EA9"/>
              </a:buClr>
              <a:defRPr/>
            </a:lvl1pPr>
            <a:lvl2pPr>
              <a:buClr>
                <a:srgbClr val="B6D433"/>
              </a:buClr>
              <a:defRPr/>
            </a:lvl2pPr>
            <a:lvl3pPr>
              <a:buClr>
                <a:srgbClr val="B6D433"/>
              </a:buClr>
              <a:defRPr/>
            </a:lvl3pPr>
            <a:lvl4pPr>
              <a:buClr>
                <a:srgbClr val="B6D433"/>
              </a:buClr>
              <a:defRPr/>
            </a:lvl4pPr>
            <a:lvl5pPr>
              <a:buClr>
                <a:srgbClr val="B6D433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316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5767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6919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7341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426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35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164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9557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360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43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4722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0021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1665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005" y="1368425"/>
            <a:ext cx="7886700" cy="4351338"/>
          </a:xfrm>
        </p:spPr>
        <p:txBody>
          <a:bodyPr/>
          <a:lstStyle>
            <a:lvl1pPr>
              <a:buClr>
                <a:srgbClr val="007EA9"/>
              </a:buClr>
              <a:defRPr/>
            </a:lvl1pPr>
            <a:lvl2pPr>
              <a:buClr>
                <a:srgbClr val="B6D433"/>
              </a:buClr>
              <a:defRPr/>
            </a:lvl2pPr>
            <a:lvl3pPr>
              <a:buClr>
                <a:srgbClr val="B6D433"/>
              </a:buClr>
              <a:defRPr/>
            </a:lvl3pPr>
            <a:lvl4pPr>
              <a:buClr>
                <a:srgbClr val="B6D433"/>
              </a:buClr>
              <a:defRPr/>
            </a:lvl4pPr>
            <a:lvl5pPr>
              <a:buClr>
                <a:srgbClr val="B6D433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121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360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172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44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835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961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1361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8457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604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313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55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91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498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1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70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589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slide" Target="../slides/slide1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slide" Target="../slides/slide18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4.xml"/><Relationship Id="rId16" Type="http://schemas.openxmlformats.org/officeDocument/2006/relationships/slide" Target="../slides/slide1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6" Type="http://schemas.openxmlformats.org/officeDocument/2006/relationships/slide" Target="../slides/slide17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1579"/>
          <a:stretch/>
        </p:blipFill>
        <p:spPr>
          <a:xfrm>
            <a:off x="-7374" y="407323"/>
            <a:ext cx="9151374" cy="8979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690"/>
            <a:ext cx="9144000" cy="5973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10835"/>
          <a:stretch/>
        </p:blipFill>
        <p:spPr>
          <a:xfrm>
            <a:off x="0" y="0"/>
            <a:ext cx="9144000" cy="15043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9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12">
            <a:hlinkClick r:id="rId16" action="ppaction://hlinksldjump"/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7" y="6421094"/>
            <a:ext cx="1347246" cy="3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22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effectLst/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EA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1579"/>
          <a:stretch/>
        </p:blipFill>
        <p:spPr>
          <a:xfrm>
            <a:off x="-7374" y="407323"/>
            <a:ext cx="9151374" cy="89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690"/>
            <a:ext cx="9144000" cy="597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10835"/>
          <a:stretch/>
        </p:blipFill>
        <p:spPr>
          <a:xfrm>
            <a:off x="0" y="0"/>
            <a:ext cx="9144000" cy="15043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9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hlinkClick r:id="rId16" action="ppaction://hlinksldjump"/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7" y="6421094"/>
            <a:ext cx="1347246" cy="3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6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EA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1579"/>
          <a:stretch/>
        </p:blipFill>
        <p:spPr>
          <a:xfrm>
            <a:off x="-7374" y="407323"/>
            <a:ext cx="9151374" cy="89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690"/>
            <a:ext cx="9144000" cy="597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10835"/>
          <a:stretch/>
        </p:blipFill>
        <p:spPr>
          <a:xfrm>
            <a:off x="0" y="0"/>
            <a:ext cx="9144000" cy="15043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9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hlinkClick r:id="rId16" action="ppaction://hlinksldjump"/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7" y="6421094"/>
            <a:ext cx="1347246" cy="3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effectLst/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EA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1579"/>
          <a:stretch/>
        </p:blipFill>
        <p:spPr>
          <a:xfrm>
            <a:off x="-7374" y="407323"/>
            <a:ext cx="9151374" cy="8979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690"/>
            <a:ext cx="9144000" cy="5973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10835"/>
          <a:stretch/>
        </p:blipFill>
        <p:spPr>
          <a:xfrm>
            <a:off x="0" y="0"/>
            <a:ext cx="9144000" cy="15043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9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12">
            <a:hlinkClick r:id="rId16" action="ppaction://hlinksldjump"/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7" y="6421094"/>
            <a:ext cx="1347246" cy="3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4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effectLst/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EA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41" y="-21635"/>
            <a:ext cx="9163082" cy="69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9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2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8847"/>
            <a:ext cx="9144793" cy="68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3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5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3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122968"/>
            <a:ext cx="9144793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8847"/>
            <a:ext cx="9144793" cy="68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371"/>
            <a:ext cx="9144793" cy="635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7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5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751"/>
            <a:ext cx="9144793" cy="68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3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9144000" y="1158872"/>
            <a:ext cx="3963176" cy="50073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EA9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6D4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6D4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6D4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6D4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endParaRPr lang="en-CA" sz="800" dirty="0" smtClean="0"/>
          </a:p>
          <a:p>
            <a:pPr marL="0" indent="0">
              <a:spcBef>
                <a:spcPts val="600"/>
              </a:spcBef>
              <a:buNone/>
            </a:pPr>
            <a:endParaRPr lang="en-CA" sz="800" dirty="0" smtClean="0"/>
          </a:p>
          <a:p>
            <a:pPr marL="0" indent="0">
              <a:spcBef>
                <a:spcPts val="600"/>
              </a:spcBef>
              <a:buNone/>
            </a:pPr>
            <a:endParaRPr lang="en-CA" sz="800" dirty="0" smtClean="0"/>
          </a:p>
          <a:p>
            <a:pPr marL="0" indent="0">
              <a:spcBef>
                <a:spcPts val="600"/>
              </a:spcBef>
              <a:buNone/>
            </a:pPr>
            <a:endParaRPr lang="en-CA" sz="800" dirty="0" smtClean="0"/>
          </a:p>
          <a:p>
            <a:pPr marL="0" indent="0">
              <a:spcBef>
                <a:spcPts val="600"/>
              </a:spcBef>
              <a:buNone/>
            </a:pPr>
            <a:endParaRPr lang="en-CA" sz="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21" y="80010"/>
            <a:ext cx="8657070" cy="561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5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7992"/>
            <a:ext cx="9144793" cy="68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8847"/>
            <a:ext cx="9144793" cy="68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1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1040"/>
            <a:ext cx="9144793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4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1040"/>
            <a:ext cx="9144793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5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11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4089"/>
            <a:ext cx="9144793" cy="680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35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1" y="5616188"/>
            <a:ext cx="9150764" cy="1283388"/>
          </a:xfrm>
          <a:prstGeom prst="rect">
            <a:avLst/>
          </a:prstGeom>
          <a:solidFill>
            <a:srgbClr val="007E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45" y="75909"/>
            <a:ext cx="9150889" cy="670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2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3346"/>
            <a:ext cx="9144793" cy="686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5799"/>
            <a:ext cx="9144793" cy="684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4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5799"/>
            <a:ext cx="9144793" cy="684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038" y="11896"/>
            <a:ext cx="9352075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8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590" y="-297"/>
            <a:ext cx="9169179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7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4089"/>
            <a:ext cx="9144793" cy="680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178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1040"/>
            <a:ext cx="9144793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2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5799"/>
            <a:ext cx="9144793" cy="684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0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2149</TotalTime>
  <Words>1967</Words>
  <Application>Microsoft Office PowerPoint</Application>
  <PresentationFormat>On-screen Show (4:3)</PresentationFormat>
  <Paragraphs>121</Paragraphs>
  <Slides>28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2_Office Theme</vt:lpstr>
      <vt:lpstr>3_Office Theme</vt:lpstr>
      <vt:lpstr>7_Office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hill</dc:creator>
  <cp:lastModifiedBy>Lorette Musselwhite</cp:lastModifiedBy>
  <cp:revision>129</cp:revision>
  <dcterms:created xsi:type="dcterms:W3CDTF">2016-08-15T16:05:54Z</dcterms:created>
  <dcterms:modified xsi:type="dcterms:W3CDTF">2019-04-18T17:40:05Z</dcterms:modified>
  <cp:contentStatus/>
</cp:coreProperties>
</file>